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5"/>
  </p:sldMasterIdLst>
  <p:sldIdLst>
    <p:sldId id="256" r:id="rId6"/>
    <p:sldId id="258" r:id="rId7"/>
    <p:sldId id="259" r:id="rId8"/>
    <p:sldId id="296" r:id="rId9"/>
    <p:sldId id="260" r:id="rId10"/>
    <p:sldId id="262" r:id="rId11"/>
    <p:sldId id="301" r:id="rId12"/>
    <p:sldId id="263" r:id="rId13"/>
    <p:sldId id="267" r:id="rId14"/>
    <p:sldId id="268" r:id="rId15"/>
    <p:sldId id="271" r:id="rId16"/>
    <p:sldId id="276" r:id="rId17"/>
    <p:sldId id="277" r:id="rId18"/>
    <p:sldId id="284" r:id="rId19"/>
    <p:sldId id="285" r:id="rId20"/>
    <p:sldId id="289" r:id="rId21"/>
    <p:sldId id="288" r:id="rId22"/>
    <p:sldId id="287" r:id="rId23"/>
    <p:sldId id="286" r:id="rId24"/>
    <p:sldId id="300" r:id="rId25"/>
    <p:sldId id="290" r:id="rId26"/>
    <p:sldId id="291" r:id="rId27"/>
    <p:sldId id="292" r:id="rId28"/>
    <p:sldId id="293" r:id="rId29"/>
    <p:sldId id="279" r:id="rId30"/>
    <p:sldId id="281" r:id="rId31"/>
    <p:sldId id="282" r:id="rId32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58645-D709-4315-8F62-E936F9114462}" type="datetimeFigureOut">
              <a:rPr lang="fa-IR" smtClean="0"/>
              <a:pPr/>
              <a:t>12/10/1444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6B0DA-BD50-4AEC-9C38-3889B5D2DD5D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58645-D709-4315-8F62-E936F9114462}" type="datetimeFigureOut">
              <a:rPr lang="fa-IR" smtClean="0"/>
              <a:pPr/>
              <a:t>12/10/1444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6B0DA-BD50-4AEC-9C38-3889B5D2DD5D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58645-D709-4315-8F62-E936F9114462}" type="datetimeFigureOut">
              <a:rPr lang="fa-IR" smtClean="0"/>
              <a:pPr/>
              <a:t>12/10/1444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6B0DA-BD50-4AEC-9C38-3889B5D2DD5D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58645-D709-4315-8F62-E936F9114462}" type="datetimeFigureOut">
              <a:rPr lang="fa-IR" smtClean="0"/>
              <a:pPr/>
              <a:t>12/10/1444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6B0DA-BD50-4AEC-9C38-3889B5D2DD5D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58645-D709-4315-8F62-E936F9114462}" type="datetimeFigureOut">
              <a:rPr lang="fa-IR" smtClean="0"/>
              <a:pPr/>
              <a:t>12/10/1444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6B0DA-BD50-4AEC-9C38-3889B5D2DD5D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58645-D709-4315-8F62-E936F9114462}" type="datetimeFigureOut">
              <a:rPr lang="fa-IR" smtClean="0"/>
              <a:pPr/>
              <a:t>12/10/1444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6B0DA-BD50-4AEC-9C38-3889B5D2DD5D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58645-D709-4315-8F62-E936F9114462}" type="datetimeFigureOut">
              <a:rPr lang="fa-IR" smtClean="0"/>
              <a:pPr/>
              <a:t>12/10/1444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6B0DA-BD50-4AEC-9C38-3889B5D2DD5D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58645-D709-4315-8F62-E936F9114462}" type="datetimeFigureOut">
              <a:rPr lang="fa-IR" smtClean="0"/>
              <a:pPr/>
              <a:t>12/10/1444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6B0DA-BD50-4AEC-9C38-3889B5D2DD5D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58645-D709-4315-8F62-E936F9114462}" type="datetimeFigureOut">
              <a:rPr lang="fa-IR" smtClean="0"/>
              <a:pPr/>
              <a:t>12/10/1444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6B0DA-BD50-4AEC-9C38-3889B5D2DD5D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58645-D709-4315-8F62-E936F9114462}" type="datetimeFigureOut">
              <a:rPr lang="fa-IR" smtClean="0"/>
              <a:pPr/>
              <a:t>12/10/1444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6B0DA-BD50-4AEC-9C38-3889B5D2DD5D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58645-D709-4315-8F62-E936F9114462}" type="datetimeFigureOut">
              <a:rPr lang="fa-IR" smtClean="0"/>
              <a:pPr/>
              <a:t>12/10/1444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6B0DA-BD50-4AEC-9C38-3889B5D2DD5D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58645-D709-4315-8F62-E936F9114462}" type="datetimeFigureOut">
              <a:rPr lang="fa-IR" smtClean="0"/>
              <a:pPr/>
              <a:t>12/10/1444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6B0DA-BD50-4AEC-9C38-3889B5D2DD5D}" type="slidenum">
              <a:rPr lang="fa-IR" smtClean="0"/>
              <a:pPr/>
              <a:t>‹#›</a:t>
            </a:fld>
            <a:endParaRPr 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548680"/>
            <a:ext cx="8521550" cy="2160240"/>
          </a:xfrm>
        </p:spPr>
        <p:txBody>
          <a:bodyPr>
            <a:normAutofit/>
          </a:bodyPr>
          <a:lstStyle/>
          <a:p>
            <a:r>
              <a:rPr lang="fa-IR" sz="5400" b="1" dirty="0">
                <a:solidFill>
                  <a:srgbClr val="FF0000"/>
                </a:solidFill>
                <a:cs typeface="B Yagut" pitchFamily="2" charset="-78"/>
              </a:rPr>
              <a:t>اخلاق حرفه ای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068960"/>
            <a:ext cx="5472607" cy="2143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0"/>
    </mc:Choice>
    <mc:Fallback xmlns="">
      <p:transition spd="slow" advTm="4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fa-IR" sz="4000" b="1" dirty="0" smtClean="0">
                <a:solidFill>
                  <a:srgbClr val="FF0000"/>
                </a:solidFill>
                <a:cs typeface="B Yagut" pitchFamily="2" charset="-78"/>
              </a:rPr>
              <a:t>ویژگیهای اصلی یک حرفه </a:t>
            </a:r>
            <a:endParaRPr lang="fa-IR" sz="4000" b="1" dirty="0">
              <a:solidFill>
                <a:srgbClr val="FF0000"/>
              </a:solidFill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24744"/>
            <a:ext cx="8435280" cy="547260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fa-IR" sz="3000" dirty="0" smtClean="0">
                <a:cs typeface="B Yagut" pitchFamily="2" charset="-78"/>
              </a:rPr>
              <a:t>مجموعه ای از دانش تخصصی و مهارت های فنی</a:t>
            </a:r>
          </a:p>
          <a:p>
            <a:pPr marL="514350" indent="-514350">
              <a:buFont typeface="+mj-lt"/>
              <a:buAutoNum type="arabicPeriod"/>
            </a:pPr>
            <a:r>
              <a:rPr lang="fa-IR" sz="3000" dirty="0" smtClean="0">
                <a:cs typeface="B Yagut" pitchFamily="2" charset="-78"/>
              </a:rPr>
              <a:t>آموزش و تجربه ای رسمی</a:t>
            </a:r>
          </a:p>
          <a:p>
            <a:pPr marL="514350" indent="-514350">
              <a:buFont typeface="+mj-lt"/>
              <a:buAutoNum type="arabicPeriod"/>
            </a:pPr>
            <a:r>
              <a:rPr lang="fa-IR" sz="3000" dirty="0" smtClean="0">
                <a:cs typeface="B Yagut" pitchFamily="2" charset="-78"/>
              </a:rPr>
              <a:t>نظامنامه اخلاقی یا استاندارد رفتاری داشته باشد .</a:t>
            </a:r>
          </a:p>
          <a:p>
            <a:pPr marL="514350" indent="-514350">
              <a:buFont typeface="+mj-lt"/>
              <a:buAutoNum type="arabicPeriod"/>
            </a:pPr>
            <a:r>
              <a:rPr lang="fa-IR" sz="3000" dirty="0" smtClean="0">
                <a:cs typeface="B Yagut" pitchFamily="2" charset="-78"/>
              </a:rPr>
              <a:t>تعهد به ارائه خدمات عمومی</a:t>
            </a:r>
          </a:p>
          <a:p>
            <a:pPr marL="514350" indent="-514350">
              <a:buFont typeface="+mj-lt"/>
              <a:buAutoNum type="arabicPeriod"/>
            </a:pPr>
            <a:r>
              <a:rPr lang="fa-IR" sz="3000" dirty="0" smtClean="0">
                <a:cs typeface="B Yagut" pitchFamily="2" charset="-78"/>
              </a:rPr>
              <a:t>سازمان رسمی برای حمایت از حرفه ای شدن وجود داشته باشد. </a:t>
            </a:r>
          </a:p>
          <a:p>
            <a:pPr marL="514350" indent="-514350">
              <a:buFont typeface="+mj-lt"/>
              <a:buAutoNum type="arabicPeriod"/>
            </a:pPr>
            <a:r>
              <a:rPr lang="fa-IR" sz="3000" dirty="0" smtClean="0">
                <a:cs typeface="B Yagut" pitchFamily="2" charset="-78"/>
              </a:rPr>
              <a:t>اعطای جواز به دست اندر کاران </a:t>
            </a:r>
          </a:p>
          <a:p>
            <a:pPr marL="514350" indent="-514350">
              <a:buFont typeface="+mj-lt"/>
              <a:buAutoNum type="arabicPeriod"/>
            </a:pPr>
            <a:r>
              <a:rPr lang="fa-IR" sz="3000" dirty="0" smtClean="0">
                <a:cs typeface="B Yagut" pitchFamily="2" charset="-78"/>
              </a:rPr>
              <a:t>مقررات </a:t>
            </a:r>
            <a:r>
              <a:rPr lang="fa-IR" sz="3000" dirty="0">
                <a:cs typeface="B Yagut" pitchFamily="2" charset="-78"/>
              </a:rPr>
              <a:t>شدید و استاندارد های سطح بالای صلاحیت ها </a:t>
            </a:r>
          </a:p>
          <a:p>
            <a:pPr marL="514350" indent="-514350">
              <a:buFont typeface="+mj-lt"/>
              <a:buAutoNum type="arabicPeriod"/>
            </a:pPr>
            <a:r>
              <a:rPr lang="fa-IR" sz="3000" dirty="0" smtClean="0">
                <a:cs typeface="B Yagut" pitchFamily="2" charset="-78"/>
              </a:rPr>
              <a:t>اطمینان </a:t>
            </a:r>
            <a:endParaRPr lang="fa-IR" sz="3000" dirty="0">
              <a:cs typeface="B Yagut" pitchFamily="2" charset="-78"/>
            </a:endParaRPr>
          </a:p>
          <a:p>
            <a:pPr marL="514350" indent="-514350">
              <a:buFont typeface="+mj-lt"/>
              <a:buAutoNum type="arabicPeriod"/>
            </a:pPr>
            <a:r>
              <a:rPr lang="fa-IR" sz="3000" dirty="0" smtClean="0">
                <a:cs typeface="B Yagut" pitchFamily="2" charset="-78"/>
              </a:rPr>
              <a:t>ادامه </a:t>
            </a:r>
            <a:r>
              <a:rPr lang="fa-IR" sz="3000" dirty="0">
                <a:cs typeface="B Yagut" pitchFamily="2" charset="-78"/>
              </a:rPr>
              <a:t>ی کار به خاطر دیگران </a:t>
            </a:r>
          </a:p>
          <a:p>
            <a:endParaRPr lang="fa-IR" dirty="0">
              <a:cs typeface="B Yagut" pitchFamily="2" charset="-78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23"/>
    </mc:Choice>
    <mc:Fallback xmlns="">
      <p:transition spd="slow" advTm="21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fa-IR" sz="4000" b="1" dirty="0" smtClean="0">
                <a:solidFill>
                  <a:srgbClr val="FF0000"/>
                </a:solidFill>
                <a:cs typeface="B Yagut" pitchFamily="2" charset="-78"/>
              </a:rPr>
              <a:t>اخلاق حرفه ای </a:t>
            </a:r>
            <a:endParaRPr lang="fa-IR" sz="4000" b="1" dirty="0">
              <a:solidFill>
                <a:srgbClr val="FF0000"/>
              </a:solidFill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052736"/>
            <a:ext cx="8496944" cy="5544616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a-IR" sz="2800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واژه اخلاق دو کاربرد متمایز دارد: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sz="2700" dirty="0" smtClean="0">
                <a:cs typeface="B Yagut" pitchFamily="2" charset="-78"/>
              </a:rPr>
              <a:t>گاهی اخلاق به معنی خلق و خوی، رفتار عادت شده ومزاج به کارمی رود.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sz="2800" dirty="0" smtClean="0">
                <a:cs typeface="B Yagut" pitchFamily="2" charset="-78"/>
              </a:rPr>
              <a:t>گاهی به معنای عادات و سجایا بکار می رود.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a-IR" sz="2800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اخلاق حرفه ای نیز به دو معنا اطلاق می شود: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sz="2800" dirty="0" smtClean="0">
                <a:cs typeface="B Yagut" pitchFamily="2" charset="-78"/>
              </a:rPr>
              <a:t>خلق و خوی حرفه ای و دانشی که از مسائل اخلاق حرفه ای در کسب و کار بحث می کند.</a:t>
            </a:r>
          </a:p>
          <a:p>
            <a:pPr algn="just"/>
            <a:r>
              <a:rPr lang="fa-IR" sz="2800" dirty="0">
                <a:cs typeface="B Yagut" pitchFamily="2" charset="-78"/>
              </a:rPr>
              <a:t>اخلاق حرفه ای را مسئولیت های اخلاقی سازمان تعریف می کنیم که شامل همه اضلاع و ابعاد سازمان می شود و اخلاقیات شغلی را هم در بر می </a:t>
            </a:r>
            <a:r>
              <a:rPr lang="fa-IR" sz="2800" dirty="0" smtClean="0">
                <a:cs typeface="B Yagut" pitchFamily="2" charset="-78"/>
              </a:rPr>
              <a:t>گیرد </a:t>
            </a:r>
            <a:r>
              <a:rPr lang="fa-IR" sz="2800" dirty="0">
                <a:cs typeface="B Yagut" pitchFamily="2" charset="-78"/>
              </a:rPr>
              <a:t>و بر اصل حق مردم استوار است و اعتقاد دارد </a:t>
            </a:r>
            <a:r>
              <a:rPr lang="fa-IR" sz="2800" dirty="0" smtClean="0">
                <a:cs typeface="B Yagut" pitchFamily="2" charset="-78"/>
              </a:rPr>
              <a:t>«محیط </a:t>
            </a:r>
            <a:r>
              <a:rPr lang="fa-IR" sz="2800" dirty="0">
                <a:cs typeface="B Yagut" pitchFamily="2" charset="-78"/>
              </a:rPr>
              <a:t>حق دارد و سازمان </a:t>
            </a:r>
            <a:r>
              <a:rPr lang="fa-IR" sz="2800" dirty="0" smtClean="0">
                <a:cs typeface="B Yagut" pitchFamily="2" charset="-78"/>
              </a:rPr>
              <a:t>وظیفه» </a:t>
            </a:r>
            <a:endParaRPr lang="fa-IR" sz="2800" dirty="0">
              <a:cs typeface="B Yagut" pitchFamily="2" charset="-7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fa-IR" sz="2800" dirty="0">
              <a:cs typeface="B Yagut" pitchFamily="2" charset="-78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94"/>
    </mc:Choice>
    <mc:Fallback xmlns="">
      <p:transition spd="slow" advTm="49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fa-IR" sz="4000" b="1" dirty="0" smtClean="0">
                <a:solidFill>
                  <a:srgbClr val="FF0000"/>
                </a:solidFill>
                <a:cs typeface="B Yagut" panose="00000400000000000000" pitchFamily="2" charset="-78"/>
              </a:rPr>
              <a:t>اخلاق حرفه ای در شغل </a:t>
            </a:r>
            <a:r>
              <a:rPr lang="fa-IR" sz="4000" b="1" dirty="0" smtClean="0">
                <a:solidFill>
                  <a:srgbClr val="FF0000"/>
                </a:solidFill>
                <a:cs typeface="B Yagut" panose="00000400000000000000" pitchFamily="2" charset="-78"/>
              </a:rPr>
              <a:t>مراقب سلامتی </a:t>
            </a:r>
            <a:endParaRPr lang="fa-IR" sz="4000" b="1" dirty="0">
              <a:solidFill>
                <a:srgbClr val="FF0000"/>
              </a:solidFill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12776"/>
            <a:ext cx="8435280" cy="5112568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fa-IR" dirty="0" smtClean="0">
                <a:cs typeface="B Yagut" pitchFamily="2" charset="-78"/>
              </a:rPr>
              <a:t>مراقب سلامت </a:t>
            </a:r>
            <a:r>
              <a:rPr lang="fa-IR" dirty="0" smtClean="0">
                <a:cs typeface="B Yagut" pitchFamily="2" charset="-78"/>
              </a:rPr>
              <a:t>به جهت سر و کار داشتن با سلامت جسم و روان افراد می بایست بیش از هر کس، مراعات اخلاق حرفه ی خود را نموده و شان و جایگاه ویژه آن را در میان مردم حفظ نماید.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fa-IR" dirty="0" smtClean="0">
                <a:cs typeface="B Yagut" pitchFamily="2" charset="-78"/>
              </a:rPr>
              <a:t>قواعد و قوانین اخلاقی و رفتاری را که باید افراد در حین انجام فعالیت های شغلی رعایت نمایند اصطلاحاً اخلاق حرفه ای می گویند 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fa-IR" dirty="0" smtClean="0">
                <a:cs typeface="B Yagut" pitchFamily="2" charset="-78"/>
              </a:rPr>
              <a:t> </a:t>
            </a:r>
            <a:r>
              <a:rPr lang="fa-IR" dirty="0">
                <a:cs typeface="B Yagut" pitchFamily="2" charset="-78"/>
              </a:rPr>
              <a:t>رعایت شئونات اخلاقی در محیط کار و نزد مراجعین یکی از مهمترین اصول هر حرفه و شغل است. 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01"/>
    </mc:Choice>
    <mc:Fallback xmlns="">
      <p:transition spd="slow" advTm="47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fa-IR" b="1" dirty="0" smtClean="0">
                <a:solidFill>
                  <a:srgbClr val="FF0000"/>
                </a:solidFill>
              </a:rPr>
              <a:t>ا</a:t>
            </a:r>
            <a:r>
              <a:rPr lang="fa-IR" sz="4000" b="1" dirty="0" smtClean="0">
                <a:solidFill>
                  <a:srgbClr val="FF0000"/>
                </a:solidFill>
                <a:cs typeface="B Yagut" pitchFamily="2" charset="-78"/>
              </a:rPr>
              <a:t>خلاق حرفه ای در شغل </a:t>
            </a:r>
            <a:r>
              <a:rPr lang="fa-IR" sz="4000" b="1" dirty="0" smtClean="0">
                <a:solidFill>
                  <a:srgbClr val="FF0000"/>
                </a:solidFill>
                <a:cs typeface="B Yagut" pitchFamily="2" charset="-78"/>
              </a:rPr>
              <a:t>مراقب سلامتی </a:t>
            </a:r>
            <a:endParaRPr lang="fa-IR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328592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fa-IR" sz="3000" dirty="0" smtClean="0">
                <a:cs typeface="B Yagut" pitchFamily="2" charset="-78"/>
              </a:rPr>
              <a:t>مردمی که با اعتماد به </a:t>
            </a:r>
            <a:r>
              <a:rPr lang="fa-IR" sz="3000" dirty="0" smtClean="0">
                <a:cs typeface="B Yagut" pitchFamily="2" charset="-78"/>
              </a:rPr>
              <a:t>مراقب سلامتان </a:t>
            </a:r>
            <a:r>
              <a:rPr lang="fa-IR" sz="3000" dirty="0" smtClean="0">
                <a:cs typeface="B Yagut" pitchFamily="2" charset="-78"/>
              </a:rPr>
              <a:t>مراجعه می کنند همواره به دنبال رفع یک مشکل هستند که به نوعی سلامت آنها را مورد تهدید قرار داده است.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fa-IR" sz="2800" dirty="0" smtClean="0">
                <a:cs typeface="B Yagut" pitchFamily="2" charset="-78"/>
              </a:rPr>
              <a:t>حساسیت افراد در مورد سلامت خود و فرزندانشان از یک سو و مسئولیت اخلاقی و انسانی در قبال بیماران ایجاب می کند تا بسیاری از خصوصیات اخلاقی و شئونات کاری رعایت شود</a:t>
            </a:r>
            <a:r>
              <a:rPr lang="fa-IR" sz="3000" dirty="0" smtClean="0">
                <a:cs typeface="B Yagut" pitchFamily="2" charset="-78"/>
              </a:rPr>
              <a:t>. </a:t>
            </a:r>
            <a:r>
              <a:rPr lang="fa-IR" sz="2800" b="1" dirty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این خصوصیات شامل 2 بخش </a:t>
            </a:r>
            <a:r>
              <a:rPr lang="fa-IR" sz="2800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است:</a:t>
            </a:r>
            <a:endParaRPr lang="fa-IR" sz="2800" b="1" dirty="0">
              <a:solidFill>
                <a:schemeClr val="accent1">
                  <a:lumMod val="50000"/>
                </a:schemeClr>
              </a:solidFill>
              <a:cs typeface="B Yagut" pitchFamily="2" charset="-78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fa-IR" sz="2400" b="1" dirty="0" smtClean="0">
                <a:cs typeface="B Yagut" pitchFamily="2" charset="-78"/>
              </a:rPr>
              <a:t>بخشی </a:t>
            </a:r>
            <a:r>
              <a:rPr lang="fa-IR" sz="2400" b="1" dirty="0">
                <a:cs typeface="B Yagut" pitchFamily="2" charset="-78"/>
              </a:rPr>
              <a:t>از این خصوصیات مربوط به شخصیت و میزان پایبندی </a:t>
            </a:r>
            <a:r>
              <a:rPr lang="fa-IR" sz="2400" b="1" dirty="0" smtClean="0">
                <a:cs typeface="B Yagut" pitchFamily="2" charset="-78"/>
              </a:rPr>
              <a:t>مراقب سلامت </a:t>
            </a:r>
            <a:r>
              <a:rPr lang="fa-IR" sz="2400" b="1" dirty="0">
                <a:cs typeface="B Yagut" pitchFamily="2" charset="-78"/>
              </a:rPr>
              <a:t>به آداب اخلاقی است </a:t>
            </a:r>
            <a:endParaRPr lang="fa-IR" sz="2400" b="1" dirty="0" smtClean="0">
              <a:cs typeface="B Yagut" pitchFamily="2" charset="-78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fa-IR" sz="2400" b="1" dirty="0" smtClean="0">
                <a:cs typeface="B Yagut" pitchFamily="2" charset="-78"/>
              </a:rPr>
              <a:t>بخش </a:t>
            </a:r>
            <a:r>
              <a:rPr lang="fa-IR" sz="2400" b="1" dirty="0">
                <a:cs typeface="B Yagut" pitchFamily="2" charset="-78"/>
              </a:rPr>
              <a:t>دیگر مربوط به خصوصیات رفتاری و دانایی و توانایی وی در ایفای وظایف شغلی است. 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fa-IR" sz="3000" dirty="0">
              <a:cs typeface="B Yagut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37"/>
    </mc:Choice>
    <mc:Fallback xmlns="">
      <p:transition spd="slow" advTm="45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fa-IR" sz="4000" b="1" dirty="0" smtClean="0">
                <a:solidFill>
                  <a:srgbClr val="FF0000"/>
                </a:solidFill>
                <a:cs typeface="B Yagut" pitchFamily="2" charset="-78"/>
              </a:rPr>
              <a:t>خصوصیات اخلاقی مورد انتظار از یک </a:t>
            </a:r>
            <a:r>
              <a:rPr lang="fa-IR" sz="4000" b="1" dirty="0" smtClean="0">
                <a:solidFill>
                  <a:srgbClr val="FF0000"/>
                </a:solidFill>
                <a:cs typeface="B Yagut" pitchFamily="2" charset="-78"/>
              </a:rPr>
              <a:t>مراقب سلامت</a:t>
            </a:r>
            <a:endParaRPr lang="fa-IR" sz="4000" b="1" dirty="0">
              <a:solidFill>
                <a:srgbClr val="FF0000"/>
              </a:solidFill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28800"/>
            <a:ext cx="8507288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fa-IR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1</a:t>
            </a:r>
            <a:r>
              <a:rPr lang="fa-IR" sz="2800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-خوش رفتاری با مراجعین:</a:t>
            </a:r>
          </a:p>
          <a:p>
            <a:pPr algn="just">
              <a:buNone/>
            </a:pPr>
            <a:r>
              <a:rPr lang="fa-IR" sz="2800" dirty="0" smtClean="0">
                <a:cs typeface="B Yagut" pitchFamily="2" charset="-78"/>
              </a:rPr>
              <a:t>    خوش رفتاری با مراجعین و ایجاد ارتباط صمیمانه با مردم ،سبب ایجاد تمایل آنها برای مراجعه به خانه بهداشت و افزایش پوشش خدمات و سهولت در انجام وظیفه می شود. </a:t>
            </a:r>
          </a:p>
          <a:p>
            <a:pPr>
              <a:buNone/>
            </a:pPr>
            <a:r>
              <a:rPr lang="fa-IR" sz="2800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2-راز نگه داری:</a:t>
            </a:r>
          </a:p>
          <a:p>
            <a:pPr algn="just">
              <a:buNone/>
            </a:pPr>
            <a:r>
              <a:rPr lang="fa-IR" sz="2800" dirty="0" smtClean="0">
                <a:cs typeface="B Yagut" pitchFamily="2" charset="-78"/>
              </a:rPr>
              <a:t>     </a:t>
            </a:r>
            <a:r>
              <a:rPr lang="fa-IR" sz="2800" dirty="0" smtClean="0">
                <a:cs typeface="B Yagut" pitchFamily="2" charset="-78"/>
              </a:rPr>
              <a:t>مراقب سلامتان </a:t>
            </a:r>
            <a:r>
              <a:rPr lang="fa-IR" sz="2800" dirty="0" smtClean="0">
                <a:cs typeface="B Yagut" pitchFamily="2" charset="-78"/>
              </a:rPr>
              <a:t>به علت وضعیت شغلی خود ممکن است از جمله کسانی باشند که از مسایل شخصی و راز های دیگران آگاه شوند ، بنابراین اگر راز نگه دار نباشند مردم اعتماد  خود را نسبت به آنها از دست می دهند و از بیان برخی مشکلات خود به آنها خودداری می کنند.</a:t>
            </a:r>
            <a:endParaRPr lang="fa-IR" sz="2800" dirty="0">
              <a:cs typeface="B Yagut" pitchFamily="2" charset="-78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99"/>
    </mc:Choice>
    <mc:Fallback xmlns="">
      <p:transition spd="slow" advTm="50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fa-IR" b="1" dirty="0" smtClean="0">
                <a:solidFill>
                  <a:srgbClr val="FF0000"/>
                </a:solidFill>
                <a:cs typeface="B Yagut" pitchFamily="2" charset="-78"/>
              </a:rPr>
              <a:t>خصوصیات اخلاقی مورد انتظار از یک </a:t>
            </a:r>
            <a:r>
              <a:rPr lang="fa-IR" b="1" dirty="0" smtClean="0">
                <a:solidFill>
                  <a:srgbClr val="FF0000"/>
                </a:solidFill>
                <a:cs typeface="B Yagut" pitchFamily="2" charset="-78"/>
              </a:rPr>
              <a:t>مراقب سلامت</a:t>
            </a:r>
            <a:endParaRPr lang="fa-IR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a-IR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3-انتقاد پذیری:</a:t>
            </a:r>
          </a:p>
          <a:p>
            <a:pPr algn="just">
              <a:buNone/>
            </a:pPr>
            <a:r>
              <a:rPr lang="fa-IR" dirty="0" smtClean="0">
                <a:cs typeface="B Yagut" pitchFamily="2" charset="-78"/>
              </a:rPr>
              <a:t>   </a:t>
            </a:r>
            <a:r>
              <a:rPr lang="fa-IR" sz="2800" dirty="0" smtClean="0">
                <a:cs typeface="B Yagut" pitchFamily="2" charset="-78"/>
              </a:rPr>
              <a:t>مراقب سلامت </a:t>
            </a:r>
            <a:r>
              <a:rPr lang="fa-IR" sz="2800" dirty="0" smtClean="0">
                <a:cs typeface="B Yagut" pitchFamily="2" charset="-78"/>
              </a:rPr>
              <a:t>باید انتقاد پذیر باشد و بداند که مطرح کردن نقاط ضعف کاری از سوی مربیان و یا گروه های کارشناسی برای رفع نقایص کاری و بالا بردن کیفیت خدمات بهداشتی در خانه بهداشت است. </a:t>
            </a:r>
            <a:endParaRPr lang="fa-IR" dirty="0" smtClean="0">
              <a:cs typeface="B Yagut" pitchFamily="2" charset="-78"/>
            </a:endParaRPr>
          </a:p>
          <a:p>
            <a:pPr algn="just">
              <a:buNone/>
            </a:pPr>
            <a:r>
              <a:rPr lang="fa-IR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4- صداقت:</a:t>
            </a:r>
          </a:p>
          <a:p>
            <a:pPr algn="just">
              <a:buNone/>
            </a:pPr>
            <a:r>
              <a:rPr lang="fa-IR" sz="3000" dirty="0" smtClean="0">
                <a:cs typeface="B Yagut" pitchFamily="2" charset="-78"/>
              </a:rPr>
              <a:t>مراقب سلامت </a:t>
            </a:r>
            <a:r>
              <a:rPr lang="fa-IR" sz="3000" dirty="0" smtClean="0">
                <a:cs typeface="B Yagut" pitchFamily="2" charset="-78"/>
              </a:rPr>
              <a:t>می بایست در گفتار و عمل صداقت داشته باشد. </a:t>
            </a:r>
            <a:endParaRPr lang="fa-IR" sz="3000" dirty="0">
              <a:cs typeface="B Yagut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35"/>
    </mc:Choice>
    <mc:Fallback xmlns="">
      <p:transition spd="slow" advTm="34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fa-IR" b="1" dirty="0" smtClean="0">
                <a:solidFill>
                  <a:srgbClr val="FF0000"/>
                </a:solidFill>
                <a:cs typeface="B Yagut" pitchFamily="2" charset="-78"/>
              </a:rPr>
              <a:t>خصوصیات اخلاقی مورد انتظار از یک </a:t>
            </a:r>
            <a:r>
              <a:rPr lang="fa-IR" b="1" dirty="0" smtClean="0">
                <a:solidFill>
                  <a:srgbClr val="FF0000"/>
                </a:solidFill>
                <a:cs typeface="B Yagut" pitchFamily="2" charset="-78"/>
              </a:rPr>
              <a:t>مراقب سلامت</a:t>
            </a:r>
            <a:endParaRPr lang="fa-IR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00200"/>
            <a:ext cx="8640960" cy="4925144"/>
          </a:xfrm>
        </p:spPr>
        <p:txBody>
          <a:bodyPr/>
          <a:lstStyle/>
          <a:p>
            <a:pPr>
              <a:buNone/>
            </a:pPr>
            <a:r>
              <a:rPr lang="fa-IR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5- احترام به دیگران:</a:t>
            </a:r>
          </a:p>
          <a:p>
            <a:pPr algn="just">
              <a:buNone/>
            </a:pPr>
            <a:r>
              <a:rPr lang="fa-IR" dirty="0" smtClean="0">
                <a:cs typeface="B Yagut" pitchFamily="2" charset="-78"/>
              </a:rPr>
              <a:t>   </a:t>
            </a:r>
            <a:r>
              <a:rPr lang="fa-IR" dirty="0" smtClean="0">
                <a:cs typeface="B Yagut" pitchFamily="2" charset="-78"/>
              </a:rPr>
              <a:t>مراقب سلامت </a:t>
            </a:r>
            <a:r>
              <a:rPr lang="fa-IR" dirty="0" smtClean="0">
                <a:cs typeface="B Yagut" pitchFamily="2" charset="-78"/>
              </a:rPr>
              <a:t>می بایست به دیگران (مردم، همکاران، مسئولین) احترام بگذارد و با تواضع و فروتنی برای جلب مشارکت دیگران و بهبود اجرای  برنامه های بهداشتی اقدام نماید. </a:t>
            </a:r>
          </a:p>
          <a:p>
            <a:pPr>
              <a:buNone/>
            </a:pPr>
            <a:r>
              <a:rPr lang="fa-IR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6- صبر و شکیبایی:</a:t>
            </a:r>
          </a:p>
          <a:p>
            <a:pPr algn="just">
              <a:buNone/>
            </a:pPr>
            <a:r>
              <a:rPr lang="fa-IR" dirty="0" smtClean="0">
                <a:cs typeface="B Yagut" pitchFamily="2" charset="-78"/>
              </a:rPr>
              <a:t>   </a:t>
            </a:r>
            <a:r>
              <a:rPr lang="fa-IR" dirty="0" smtClean="0">
                <a:cs typeface="B Yagut" pitchFamily="2" charset="-78"/>
              </a:rPr>
              <a:t>مراقب سلامت </a:t>
            </a:r>
            <a:r>
              <a:rPr lang="fa-IR" dirty="0" smtClean="0">
                <a:cs typeface="B Yagut" pitchFamily="2" charset="-78"/>
              </a:rPr>
              <a:t>باید صبور و شکیبا باشد. زیرا بارها مشاهده شده است که به علت نداشتن صبر وحوصله کافی، مسایل و مشکلاتی در محیط کار ایجاد شده است. </a:t>
            </a:r>
          </a:p>
          <a:p>
            <a:pPr>
              <a:buNone/>
            </a:pPr>
            <a:endParaRPr lang="fa-IR" dirty="0">
              <a:cs typeface="B Yagut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19"/>
    </mc:Choice>
    <mc:Fallback xmlns="">
      <p:transition spd="slow" advTm="43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fa-IR" b="1" dirty="0" smtClean="0">
                <a:solidFill>
                  <a:srgbClr val="FF0000"/>
                </a:solidFill>
                <a:cs typeface="B Yagut" pitchFamily="2" charset="-78"/>
              </a:rPr>
              <a:t>خصوصیات اخلاقی مورد انتظار از یک </a:t>
            </a:r>
            <a:r>
              <a:rPr lang="fa-IR" b="1" dirty="0" smtClean="0">
                <a:solidFill>
                  <a:srgbClr val="FF0000"/>
                </a:solidFill>
                <a:cs typeface="B Yagut" pitchFamily="2" charset="-78"/>
              </a:rPr>
              <a:t>مراقب سلامت</a:t>
            </a:r>
            <a:endParaRPr lang="fa-IR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00200"/>
            <a:ext cx="8568952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fa-IR" sz="3600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7</a:t>
            </a:r>
            <a:r>
              <a:rPr lang="fa-IR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-وقت شناسی : </a:t>
            </a:r>
          </a:p>
          <a:p>
            <a:pPr>
              <a:buNone/>
            </a:pPr>
            <a:r>
              <a:rPr lang="fa-IR" sz="2800" dirty="0" smtClean="0">
                <a:cs typeface="B Yagut" pitchFamily="2" charset="-78"/>
              </a:rPr>
              <a:t>    </a:t>
            </a:r>
            <a:r>
              <a:rPr lang="fa-IR" sz="2800" dirty="0" smtClean="0">
                <a:cs typeface="B Yagut" pitchFamily="2" charset="-78"/>
              </a:rPr>
              <a:t>مراقب سلامت </a:t>
            </a:r>
            <a:r>
              <a:rPr lang="fa-IR" sz="2800" dirty="0" smtClean="0">
                <a:cs typeface="B Yagut" pitchFamily="2" charset="-78"/>
              </a:rPr>
              <a:t>باید وقت شناس باشد و برنامه کاری خود را در زمان های مشخصی تنظیم نماید . </a:t>
            </a:r>
          </a:p>
          <a:p>
            <a:pPr>
              <a:buNone/>
            </a:pPr>
            <a:r>
              <a:rPr lang="fa-IR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8- کنترل رفتار:</a:t>
            </a:r>
          </a:p>
          <a:p>
            <a:pPr algn="just">
              <a:buNone/>
            </a:pPr>
            <a:r>
              <a:rPr lang="fa-IR" sz="2800" dirty="0" smtClean="0">
                <a:cs typeface="B Yagut" pitchFamily="2" charset="-78"/>
              </a:rPr>
              <a:t>    </a:t>
            </a:r>
            <a:r>
              <a:rPr lang="fa-IR" sz="2800" dirty="0" smtClean="0">
                <a:cs typeface="B Yagut" pitchFamily="2" charset="-78"/>
              </a:rPr>
              <a:t>مراقب سلامت </a:t>
            </a:r>
            <a:r>
              <a:rPr lang="fa-IR" sz="2800" dirty="0" smtClean="0">
                <a:cs typeface="B Yagut" pitchFamily="2" charset="-78"/>
              </a:rPr>
              <a:t>نباید ناراحتی و خوشحالی بیش از حد خود را بروز دهد بلکه باید سعی کند رفتاری متعادل داشته باشد و ناراحتی های محیط زندگی خود را در کار ها دخالت ندهد. شئونات  شغلی حکم می کند در هر شرایطی </a:t>
            </a:r>
            <a:r>
              <a:rPr lang="fa-IR" sz="2800" dirty="0" smtClean="0">
                <a:cs typeface="B Yagut" pitchFamily="2" charset="-78"/>
              </a:rPr>
              <a:t>مراقب سلامت </a:t>
            </a:r>
            <a:r>
              <a:rPr lang="fa-IR" sz="2800" dirty="0" smtClean="0">
                <a:cs typeface="B Yagut" pitchFamily="2" charset="-78"/>
              </a:rPr>
              <a:t>،مراجعین و بیمار را درک نماید، حتی اگر آنها ارتباط خوبی با </a:t>
            </a:r>
            <a:r>
              <a:rPr lang="fa-IR" sz="2800" dirty="0" smtClean="0">
                <a:cs typeface="B Yagut" pitchFamily="2" charset="-78"/>
              </a:rPr>
              <a:t>مراقب سلامت </a:t>
            </a:r>
            <a:r>
              <a:rPr lang="fa-IR" sz="2800" dirty="0" smtClean="0">
                <a:cs typeface="B Yagut" pitchFamily="2" charset="-78"/>
              </a:rPr>
              <a:t>نداشته و موجب رنجش وی شده باشد. </a:t>
            </a:r>
            <a:endParaRPr lang="fa-IR" sz="2800" dirty="0">
              <a:cs typeface="B Yagut" pitchFamily="2" charset="-78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01"/>
    </mc:Choice>
    <mc:Fallback xmlns="">
      <p:transition spd="slow" advTm="46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fa-IR" b="1" dirty="0" smtClean="0">
                <a:solidFill>
                  <a:srgbClr val="FF0000"/>
                </a:solidFill>
                <a:cs typeface="B Yagut" pitchFamily="2" charset="-78"/>
              </a:rPr>
              <a:t>خصوصیات اخلاقی مورد انتظار از یک </a:t>
            </a:r>
            <a:r>
              <a:rPr lang="fa-IR" b="1" dirty="0" smtClean="0">
                <a:solidFill>
                  <a:srgbClr val="FF0000"/>
                </a:solidFill>
                <a:cs typeface="B Yagut" pitchFamily="2" charset="-78"/>
              </a:rPr>
              <a:t>مراقب سلامت</a:t>
            </a:r>
            <a:endParaRPr lang="fa-IR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96752"/>
            <a:ext cx="8507288" cy="492941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a-IR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9- کمک و یاری به دیگران:</a:t>
            </a:r>
          </a:p>
          <a:p>
            <a:pPr algn="just">
              <a:buNone/>
            </a:pPr>
            <a:r>
              <a:rPr lang="fa-IR" sz="2800" dirty="0" smtClean="0">
                <a:cs typeface="B Yagut" pitchFamily="2" charset="-78"/>
              </a:rPr>
              <a:t>    </a:t>
            </a:r>
            <a:r>
              <a:rPr lang="fa-IR" sz="2800" dirty="0" smtClean="0">
                <a:cs typeface="B Yagut" pitchFamily="2" charset="-78"/>
              </a:rPr>
              <a:t>مراقب سلامت </a:t>
            </a:r>
            <a:r>
              <a:rPr lang="fa-IR" sz="2800" dirty="0" smtClean="0">
                <a:cs typeface="B Yagut" pitchFamily="2" charset="-78"/>
              </a:rPr>
              <a:t>باید رهبر و راهنمای خوبی برای جمعیت تحت پوشش باشد. وبه آنها در جهت رسیدن به وضعیت خوب بهداشتی کمک کند. کمک و راهنمایی به مردم در تمامی امور حتی اگر مربوط به بهداشت و درمان آنها نباشد سبب ایجاد مقبولیت </a:t>
            </a:r>
            <a:r>
              <a:rPr lang="fa-IR" sz="2800" dirty="0" smtClean="0">
                <a:cs typeface="B Yagut" pitchFamily="2" charset="-78"/>
              </a:rPr>
              <a:t>مراقب سلامت </a:t>
            </a:r>
            <a:r>
              <a:rPr lang="fa-IR" sz="2800" dirty="0" smtClean="0">
                <a:cs typeface="B Yagut" pitchFamily="2" charset="-78"/>
              </a:rPr>
              <a:t>در جامعه می شود. </a:t>
            </a:r>
          </a:p>
          <a:p>
            <a:pPr>
              <a:buNone/>
            </a:pPr>
            <a:r>
              <a:rPr lang="fa-IR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10-داشتن روحیه گذشت و فداکاری:</a:t>
            </a:r>
          </a:p>
          <a:p>
            <a:pPr>
              <a:buNone/>
            </a:pPr>
            <a:r>
              <a:rPr lang="fa-IR" sz="2800" dirty="0" smtClean="0">
                <a:cs typeface="B Yagut" pitchFamily="2" charset="-78"/>
              </a:rPr>
              <a:t>    بایستی </a:t>
            </a:r>
            <a:r>
              <a:rPr lang="fa-IR" sz="2800" dirty="0" smtClean="0">
                <a:cs typeface="B Yagut" pitchFamily="2" charset="-78"/>
              </a:rPr>
              <a:t>مراقب سلامت </a:t>
            </a:r>
            <a:r>
              <a:rPr lang="fa-IR" sz="2800" dirty="0" smtClean="0">
                <a:cs typeface="B Yagut" pitchFamily="2" charset="-78"/>
              </a:rPr>
              <a:t>با گذشت و فداکاری که از خود نشان می دهد مردم را نسبت به خود جلب کند. </a:t>
            </a:r>
            <a:endParaRPr lang="fa-IR" sz="2800" dirty="0">
              <a:cs typeface="B Yagut" pitchFamily="2" charset="-78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81"/>
    </mc:Choice>
    <mc:Fallback xmlns="">
      <p:transition spd="slow" advTm="57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081" y="62068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fa-IR" b="1" dirty="0" smtClean="0">
                <a:solidFill>
                  <a:srgbClr val="FF0000"/>
                </a:solidFill>
                <a:cs typeface="B Yagut" pitchFamily="2" charset="-78"/>
              </a:rPr>
              <a:t>خصوصیات اخلاقی مورد انتظار از یک </a:t>
            </a:r>
            <a:r>
              <a:rPr lang="fa-IR" b="1" dirty="0" smtClean="0">
                <a:solidFill>
                  <a:srgbClr val="FF0000"/>
                </a:solidFill>
                <a:cs typeface="B Yagut" pitchFamily="2" charset="-78"/>
              </a:rPr>
              <a:t>مراقب سلامت</a:t>
            </a:r>
            <a:endParaRPr lang="fa-IR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/>
          <a:lstStyle/>
          <a:p>
            <a:pPr>
              <a:buNone/>
            </a:pPr>
            <a:r>
              <a:rPr lang="fa-IR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11- استفاده از دانش و معلومات :</a:t>
            </a:r>
          </a:p>
          <a:p>
            <a:pPr algn="just">
              <a:buNone/>
            </a:pPr>
            <a:r>
              <a:rPr lang="fa-IR" sz="2800" dirty="0" smtClean="0">
                <a:cs typeface="B Yagut" pitchFamily="2" charset="-78"/>
              </a:rPr>
              <a:t>     </a:t>
            </a:r>
            <a:r>
              <a:rPr lang="fa-IR" dirty="0" smtClean="0">
                <a:cs typeface="B Yagut" pitchFamily="2" charset="-78"/>
              </a:rPr>
              <a:t>مراقب سلامت </a:t>
            </a:r>
            <a:r>
              <a:rPr lang="fa-IR" dirty="0" smtClean="0">
                <a:cs typeface="B Yagut" pitchFamily="2" charset="-78"/>
              </a:rPr>
              <a:t>باید بتواند معلومات خود را به خوبی در کار های روز مره بکار گیرد وبکوشد تا دانش خود را در طول زمان و از طریق مطالعه کتاب ها، نشریات و سایر وسایل کمک آموزشی افزایش دهد و همیشه آماده یاد گیری و بکار گیری مطالب تازه باشد. </a:t>
            </a:r>
            <a:endParaRPr lang="fa-IR" dirty="0">
              <a:cs typeface="B Yagut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5976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44"/>
    </mc:Choice>
    <mc:Fallback xmlns="">
      <p:transition spd="slow" advTm="35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fa-IR" sz="4000" dirty="0" smtClean="0">
                <a:solidFill>
                  <a:srgbClr val="FF0000"/>
                </a:solidFill>
                <a:cs typeface="Yagut" pitchFamily="2" charset="-78"/>
              </a:rPr>
              <a:t>اهداف آموزشی</a:t>
            </a:r>
            <a:endParaRPr lang="fa-IR" sz="4000" dirty="0">
              <a:solidFill>
                <a:srgbClr val="FF0000"/>
              </a:solidFill>
              <a:cs typeface="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052736"/>
            <a:ext cx="8435280" cy="5688632"/>
          </a:xfrm>
        </p:spPr>
        <p:txBody>
          <a:bodyPr>
            <a:normAutofit/>
          </a:bodyPr>
          <a:lstStyle/>
          <a:p>
            <a:r>
              <a:rPr lang="fa-IR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انتظارمیرود فراگیر پس از مطالعه این درس بتواند </a:t>
            </a:r>
            <a:r>
              <a:rPr lang="fa-IR" b="1" dirty="0" smtClean="0">
                <a:solidFill>
                  <a:schemeClr val="accent1">
                    <a:lumMod val="50000"/>
                  </a:schemeClr>
                </a:solidFill>
                <a:cs typeface="Yagut" pitchFamily="2" charset="-78"/>
              </a:rPr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fa-IR" sz="2600" dirty="0" smtClean="0">
                <a:cs typeface="B Yagut" pitchFamily="2" charset="-78"/>
              </a:rPr>
              <a:t>تعریف اخلاق را بیان کند.</a:t>
            </a:r>
          </a:p>
          <a:p>
            <a:pPr marL="514350" indent="-514350">
              <a:buFont typeface="+mj-lt"/>
              <a:buAutoNum type="arabicPeriod"/>
            </a:pPr>
            <a:r>
              <a:rPr lang="fa-IR" sz="2600" dirty="0" smtClean="0">
                <a:cs typeface="B Yagut" pitchFamily="2" charset="-78"/>
              </a:rPr>
              <a:t>تعریف  عملیاتی اخلاق را بیان کند.</a:t>
            </a:r>
          </a:p>
          <a:p>
            <a:pPr marL="514350" indent="-514350">
              <a:buFont typeface="+mj-lt"/>
              <a:buAutoNum type="arabicPeriod"/>
            </a:pPr>
            <a:r>
              <a:rPr lang="fa-IR" sz="2600" dirty="0" smtClean="0">
                <a:cs typeface="B Yagut" pitchFamily="2" charset="-78"/>
              </a:rPr>
              <a:t>تعریف حرفه را بیان کند.</a:t>
            </a:r>
          </a:p>
          <a:p>
            <a:pPr marL="514350" indent="-514350">
              <a:buFont typeface="+mj-lt"/>
              <a:buAutoNum type="arabicPeriod"/>
            </a:pPr>
            <a:r>
              <a:rPr lang="fa-IR" sz="2600" dirty="0" smtClean="0">
                <a:cs typeface="B Yagut" pitchFamily="2" charset="-78"/>
              </a:rPr>
              <a:t>تفاوت حرفه و شغل را توضیح دهد.</a:t>
            </a:r>
          </a:p>
          <a:p>
            <a:pPr marL="514350" indent="-514350">
              <a:buFont typeface="+mj-lt"/>
              <a:buAutoNum type="arabicPeriod"/>
            </a:pPr>
            <a:r>
              <a:rPr lang="fa-IR" sz="2600" dirty="0" smtClean="0">
                <a:cs typeface="B Yagut" pitchFamily="2" charset="-78"/>
              </a:rPr>
              <a:t>ویژگی های اصلی یک حرفه را بیان نماید.</a:t>
            </a:r>
          </a:p>
          <a:p>
            <a:pPr marL="514350" indent="-514350">
              <a:buFont typeface="+mj-lt"/>
              <a:buAutoNum type="arabicPeriod"/>
            </a:pPr>
            <a:r>
              <a:rPr lang="fa-IR" sz="2600" dirty="0" smtClean="0">
                <a:cs typeface="B Yagut" pitchFamily="2" charset="-78"/>
              </a:rPr>
              <a:t>اخلاق </a:t>
            </a:r>
            <a:r>
              <a:rPr lang="fa-IR" sz="2600" dirty="0">
                <a:cs typeface="B Yagut" pitchFamily="2" charset="-78"/>
              </a:rPr>
              <a:t>حرفه ای را تعریف کند.</a:t>
            </a:r>
          </a:p>
          <a:p>
            <a:pPr marL="514350" indent="-514350">
              <a:buFont typeface="+mj-lt"/>
              <a:buAutoNum type="arabicPeriod"/>
            </a:pPr>
            <a:r>
              <a:rPr lang="fa-IR" sz="2600" dirty="0" smtClean="0">
                <a:cs typeface="B Yagut" pitchFamily="2" charset="-78"/>
              </a:rPr>
              <a:t>اخلاق </a:t>
            </a:r>
            <a:r>
              <a:rPr lang="fa-IR" sz="2600" dirty="0">
                <a:cs typeface="B Yagut" pitchFamily="2" charset="-78"/>
              </a:rPr>
              <a:t>حرفه ای در شغل </a:t>
            </a:r>
            <a:r>
              <a:rPr lang="fa-IR" sz="2600" dirty="0" smtClean="0">
                <a:cs typeface="B Yagut" pitchFamily="2" charset="-78"/>
              </a:rPr>
              <a:t>مراقب سلامتی </a:t>
            </a:r>
            <a:r>
              <a:rPr lang="fa-IR" sz="2600" dirty="0">
                <a:cs typeface="B Yagut" pitchFamily="2" charset="-78"/>
              </a:rPr>
              <a:t>را توضیح دهد.</a:t>
            </a:r>
          </a:p>
          <a:p>
            <a:pPr marL="514350" indent="-514350">
              <a:buFont typeface="+mj-lt"/>
              <a:buAutoNum type="arabicPeriod"/>
            </a:pPr>
            <a:r>
              <a:rPr lang="fa-IR" sz="2600" dirty="0" smtClean="0">
                <a:cs typeface="B Yagut" pitchFamily="2" charset="-78"/>
              </a:rPr>
              <a:t>خصوصیات </a:t>
            </a:r>
            <a:r>
              <a:rPr lang="fa-IR" sz="2600" dirty="0">
                <a:cs typeface="B Yagut" pitchFamily="2" charset="-78"/>
              </a:rPr>
              <a:t>اخلاقی و رفتاری  مورد انتظار از یک </a:t>
            </a:r>
            <a:r>
              <a:rPr lang="fa-IR" sz="2600" dirty="0" smtClean="0">
                <a:cs typeface="B Yagut" pitchFamily="2" charset="-78"/>
              </a:rPr>
              <a:t>مراقب سلامت </a:t>
            </a:r>
            <a:r>
              <a:rPr lang="fa-IR" sz="2600" dirty="0">
                <a:cs typeface="B Yagut" pitchFamily="2" charset="-78"/>
              </a:rPr>
              <a:t>را نام ببرد.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fa-IR" sz="2800" dirty="0">
              <a:cs typeface="B Yagut" pitchFamily="2" charset="-78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06"/>
    </mc:Choice>
    <mc:Fallback xmlns="">
      <p:transition spd="slow" advTm="38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C:\Users\SONY\Desktop\Pict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208912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785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634082"/>
          </a:xfrm>
        </p:spPr>
        <p:txBody>
          <a:bodyPr>
            <a:normAutofit fontScale="90000"/>
          </a:bodyPr>
          <a:lstStyle/>
          <a:p>
            <a:r>
              <a:rPr lang="fa-IR" b="1" dirty="0" smtClean="0">
                <a:solidFill>
                  <a:srgbClr val="FF0000"/>
                </a:solidFill>
                <a:cs typeface="B Yagut" pitchFamily="2" charset="-78"/>
              </a:rPr>
              <a:t>خصوصیات رفتاری مورد انتظار از یک </a:t>
            </a:r>
            <a:r>
              <a:rPr lang="fa-IR" b="1" dirty="0" smtClean="0">
                <a:solidFill>
                  <a:srgbClr val="FF0000"/>
                </a:solidFill>
                <a:cs typeface="B Yagut" pitchFamily="2" charset="-78"/>
              </a:rPr>
              <a:t>مراقب سلامت</a:t>
            </a:r>
            <a:endParaRPr lang="fa-IR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268760"/>
            <a:ext cx="8496944" cy="485740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a-IR" sz="2800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    به منظور انجام وظایف شغلی ، </a:t>
            </a:r>
            <a:r>
              <a:rPr lang="fa-IR" sz="2800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مراقب سلامتان </a:t>
            </a:r>
            <a:r>
              <a:rPr lang="fa-IR" sz="2800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می بایست خصوصیات رفتاری متعددی را مراعات نمایند ، </a:t>
            </a:r>
            <a:r>
              <a:rPr lang="fa-IR" sz="2800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مراقب سلامت </a:t>
            </a:r>
            <a:r>
              <a:rPr lang="fa-IR" sz="2800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می بایست:</a:t>
            </a:r>
          </a:p>
          <a:p>
            <a:pPr>
              <a:buNone/>
            </a:pPr>
            <a:endParaRPr lang="fa-IR" sz="2800" b="1" dirty="0" smtClean="0">
              <a:solidFill>
                <a:schemeClr val="accent1">
                  <a:lumMod val="50000"/>
                </a:schemeClr>
              </a:solidFill>
              <a:cs typeface="B Yagut" pitchFamily="2" charset="-78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fa-IR" sz="2800" dirty="0" smtClean="0">
                <a:cs typeface="B Yagut" pitchFamily="2" charset="-78"/>
              </a:rPr>
              <a:t>هنگام صحبت کردن با دیگران لحن مودبانه ای داشته باشد و با احترام با آنها رفتار کند.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fa-IR" sz="2800" dirty="0" smtClean="0">
                <a:cs typeface="B Yagut" pitchFamily="2" charset="-78"/>
              </a:rPr>
              <a:t>با زبانی ساده و قابل فهم مراجعین را راهنمایی کند.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fa-IR" sz="2800" dirty="0" smtClean="0">
                <a:cs typeface="B Yagut" pitchFamily="2" charset="-78"/>
              </a:rPr>
              <a:t>از دخالت کردن در امور شخصی دیگران بپرهیزد.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fa-IR" sz="2800" dirty="0" smtClean="0">
                <a:cs typeface="B Yagut" pitchFamily="2" charset="-78"/>
              </a:rPr>
              <a:t>به عقاید مذهبی و آداب و رسوم و فرهنگ جامعه ی خود احترام بگذارد. </a:t>
            </a:r>
            <a:endParaRPr lang="fa-IR" sz="2800" dirty="0">
              <a:cs typeface="B Yagut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06"/>
    </mc:Choice>
    <mc:Fallback xmlns="">
      <p:transition spd="slow" advTm="38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fa-IR" dirty="0" smtClean="0">
                <a:solidFill>
                  <a:srgbClr val="FF0000"/>
                </a:solidFill>
                <a:cs typeface="B Yagut" pitchFamily="2" charset="-78"/>
              </a:rPr>
              <a:t>خصوصیات رفتاری مورد انتظار از یک </a:t>
            </a:r>
            <a:r>
              <a:rPr lang="fa-IR" dirty="0" smtClean="0">
                <a:solidFill>
                  <a:srgbClr val="FF0000"/>
                </a:solidFill>
                <a:cs typeface="B Yagut" pitchFamily="2" charset="-78"/>
              </a:rPr>
              <a:t>مراقب سلامت</a:t>
            </a:r>
            <a:endParaRPr lang="fa-IR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00200"/>
            <a:ext cx="8363272" cy="478112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a-IR" sz="2800" dirty="0" smtClean="0">
                <a:cs typeface="B Yagut" pitchFamily="2" charset="-78"/>
              </a:rPr>
              <a:t>5. از اسم و عنوان خود برای انجام کار های شخصی استفاده نکند. </a:t>
            </a:r>
          </a:p>
          <a:p>
            <a:pPr>
              <a:buNone/>
            </a:pPr>
            <a:r>
              <a:rPr lang="fa-IR" sz="2800" dirty="0" smtClean="0">
                <a:cs typeface="B Yagut" pitchFamily="2" charset="-78"/>
              </a:rPr>
              <a:t>6. با مردم به خوبی ارتباط برقرار کرده و در جهت حل مشکلات آنها بکوشد. </a:t>
            </a:r>
          </a:p>
          <a:p>
            <a:pPr algn="just">
              <a:buNone/>
            </a:pPr>
            <a:r>
              <a:rPr lang="fa-IR" sz="2800" dirty="0" smtClean="0">
                <a:cs typeface="B Yagut" pitchFamily="2" charset="-78"/>
              </a:rPr>
              <a:t>7.  از گرفتن هر گونه وجه از مراجعین به خانه بهداشت خودداری کند. </a:t>
            </a:r>
          </a:p>
          <a:p>
            <a:pPr algn="just">
              <a:buNone/>
            </a:pPr>
            <a:r>
              <a:rPr lang="fa-IR" sz="2800" dirty="0" smtClean="0">
                <a:cs typeface="B Yagut" pitchFamily="2" charset="-78"/>
              </a:rPr>
              <a:t>8. از به هدر دادن وسایل خانه بهداشت از قبیل گاز، باند، پنبه، کاغذ و غیره خودداری کرده و از وسایل موجود در محیط کار مانند وسایل منزل خود نگهداری کند. </a:t>
            </a:r>
          </a:p>
          <a:p>
            <a:pPr>
              <a:buNone/>
            </a:pPr>
            <a:r>
              <a:rPr lang="fa-IR" sz="2800" dirty="0" smtClean="0">
                <a:cs typeface="B Yagut" pitchFamily="2" charset="-78"/>
              </a:rPr>
              <a:t>9. قوانین و دستورالعمل ها و انظباط کاری را رعایت کند. </a:t>
            </a:r>
            <a:endParaRPr lang="fa-IR" sz="2800" dirty="0">
              <a:cs typeface="B Yagut" pitchFamily="2" charset="-78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53"/>
    </mc:Choice>
    <mc:Fallback xmlns="">
      <p:transition spd="slow" advTm="45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sz="4000" b="1" dirty="0" smtClean="0">
                <a:solidFill>
                  <a:srgbClr val="FF0000"/>
                </a:solidFill>
                <a:cs typeface="B Yagut" pitchFamily="2" charset="-78"/>
              </a:rPr>
              <a:t>مواردی که </a:t>
            </a:r>
            <a:r>
              <a:rPr lang="fa-IR" sz="4000" b="1" dirty="0" smtClean="0">
                <a:solidFill>
                  <a:srgbClr val="FF0000"/>
                </a:solidFill>
                <a:cs typeface="B Yagut" pitchFamily="2" charset="-78"/>
              </a:rPr>
              <a:t>مراقب سلامتان </a:t>
            </a:r>
            <a:r>
              <a:rPr lang="fa-IR" sz="4000" b="1" dirty="0" smtClean="0">
                <a:solidFill>
                  <a:srgbClr val="FF0000"/>
                </a:solidFill>
                <a:cs typeface="B Yagut" pitchFamily="2" charset="-78"/>
              </a:rPr>
              <a:t>همواره باید  در زمینه کاری به خاطر داشته باشند :</a:t>
            </a:r>
            <a:endParaRPr lang="fa-IR" sz="4000" b="1" dirty="0">
              <a:solidFill>
                <a:srgbClr val="FF0000"/>
              </a:solidFill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 anchor="ctr">
            <a:normAutofit/>
          </a:bodyPr>
          <a:lstStyle/>
          <a:p>
            <a:pPr algn="just">
              <a:buNone/>
            </a:pPr>
            <a:r>
              <a:rPr lang="fa-IR" sz="2800" dirty="0" smtClean="0">
                <a:cs typeface="B Yagut" pitchFamily="2" charset="-78"/>
              </a:rPr>
              <a:t>     سلامت افراد موهبتی الهی است و حفظ و ارتقاء آن وظیفه آنان است و نزد ایزد منان اجری بزرگ دارد. کوتاهی در انجام این رسالت مهم، ممکن است عوارض ناگواری را برا ی سلامت افراد به دنبال داشته باشد. به عنوان مثال: کم دقتی در مراقبت از یک زن باردار ممکن است منجر به ایجاد یک عمر معلولیت در نوزادی شود که پس از ان متولد خواهد شد و یا بی دقتی در ارجاع یک بیمار می تواند حیات وی را به مخاطره اندازد. با این وضعیت </a:t>
            </a:r>
            <a:r>
              <a:rPr lang="fa-IR" sz="2800" dirty="0" smtClean="0">
                <a:cs typeface="B Yagut" pitchFamily="2" charset="-78"/>
              </a:rPr>
              <a:t>مراقب سلامتان </a:t>
            </a:r>
            <a:r>
              <a:rPr lang="fa-IR" sz="2800" dirty="0" smtClean="0">
                <a:cs typeface="B Yagut" pitchFamily="2" charset="-78"/>
              </a:rPr>
              <a:t>می بایست شان وظیفه شغلی خود را دریابند، اجر، منزلت و رضای الهی را انگیزه اصلی فعالیت خود قرار دهند . </a:t>
            </a:r>
            <a:endParaRPr lang="fa-IR" sz="2800" dirty="0">
              <a:cs typeface="B Yagut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32"/>
    </mc:Choice>
    <mc:Fallback xmlns="">
      <p:transition spd="slow" advTm="55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Autofit/>
          </a:bodyPr>
          <a:lstStyle/>
          <a:p>
            <a:r>
              <a:rPr lang="fa-IR" sz="4000" b="1" dirty="0" smtClean="0">
                <a:solidFill>
                  <a:srgbClr val="FF0000"/>
                </a:solidFill>
                <a:cs typeface="B Yagut" pitchFamily="2" charset="-78"/>
              </a:rPr>
              <a:t>رعایت سه اصل زیر در نوع خدمتی که توسط </a:t>
            </a:r>
            <a:r>
              <a:rPr lang="fa-IR" sz="4000" b="1" dirty="0" smtClean="0">
                <a:solidFill>
                  <a:srgbClr val="FF0000"/>
                </a:solidFill>
                <a:cs typeface="B Yagut" pitchFamily="2" charset="-78"/>
              </a:rPr>
              <a:t>مراقب سلامت </a:t>
            </a:r>
            <a:r>
              <a:rPr lang="fa-IR" sz="4000" b="1" dirty="0" smtClean="0">
                <a:solidFill>
                  <a:srgbClr val="FF0000"/>
                </a:solidFill>
                <a:cs typeface="B Yagut" pitchFamily="2" charset="-78"/>
              </a:rPr>
              <a:t>ارائه می شود</a:t>
            </a:r>
            <a:endParaRPr lang="fa-IR" sz="4000" b="1" dirty="0">
              <a:solidFill>
                <a:srgbClr val="FF0000"/>
              </a:solidFill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00200"/>
            <a:ext cx="8712968" cy="47091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a-IR" sz="3000" dirty="0" smtClean="0">
                <a:cs typeface="B Yagut" pitchFamily="2" charset="-78"/>
              </a:rPr>
              <a:t>1. اطلاعات کافی در اختیار مراجعین قرار گیرد.</a:t>
            </a:r>
          </a:p>
          <a:p>
            <a:pPr>
              <a:buNone/>
            </a:pPr>
            <a:endParaRPr lang="fa-IR" sz="3000" dirty="0" smtClean="0">
              <a:cs typeface="B Yagut" pitchFamily="2" charset="-78"/>
            </a:endParaRPr>
          </a:p>
          <a:p>
            <a:pPr>
              <a:buNone/>
            </a:pPr>
            <a:r>
              <a:rPr lang="fa-IR" sz="3000" dirty="0" smtClean="0">
                <a:cs typeface="B Yagut" pitchFamily="2" charset="-78"/>
              </a:rPr>
              <a:t>2. </a:t>
            </a:r>
            <a:r>
              <a:rPr lang="fa-IR" sz="2800" dirty="0" smtClean="0">
                <a:cs typeface="B Yagut" pitchFamily="2" charset="-78"/>
              </a:rPr>
              <a:t>باید </a:t>
            </a:r>
            <a:r>
              <a:rPr lang="fa-IR" sz="2800" dirty="0" smtClean="0">
                <a:cs typeface="B Yagut" pitchFamily="2" charset="-78"/>
              </a:rPr>
              <a:t>گیرنده خدمت </a:t>
            </a:r>
            <a:r>
              <a:rPr lang="fa-IR" sz="2800" dirty="0" smtClean="0">
                <a:cs typeface="B Yagut" pitchFamily="2" charset="-78"/>
              </a:rPr>
              <a:t>توانایی و صلاحیت لازم را برای تصمیم گیری داشته باشد و بتواند آنچه گفته می شود را به خوبی درک کرده و سپس تصمیم بگیرد. </a:t>
            </a:r>
          </a:p>
          <a:p>
            <a:pPr>
              <a:buNone/>
            </a:pPr>
            <a:endParaRPr lang="fa-IR" sz="3000" dirty="0" smtClean="0">
              <a:cs typeface="B Yagut" pitchFamily="2" charset="-78"/>
            </a:endParaRPr>
          </a:p>
          <a:p>
            <a:pPr>
              <a:buNone/>
            </a:pPr>
            <a:r>
              <a:rPr lang="fa-IR" sz="3000" dirty="0" smtClean="0">
                <a:cs typeface="B Yagut" pitchFamily="2" charset="-78"/>
              </a:rPr>
              <a:t>3. هر تصمیمی که مراجعه کننده می گیرد باید کاملا اختیاری باشد. </a:t>
            </a:r>
            <a:endParaRPr lang="fa-IR" sz="3000" dirty="0">
              <a:cs typeface="B Yagut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87"/>
    </mc:Choice>
    <mc:Fallback xmlns="">
      <p:transition spd="slow" advTm="36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fa-IR" sz="4000" b="1" dirty="0" smtClean="0">
                <a:solidFill>
                  <a:srgbClr val="FF0000"/>
                </a:solidFill>
                <a:cs typeface="B Yagut" pitchFamily="2" charset="-78"/>
              </a:rPr>
              <a:t>خلاصه مطالب و نتیجه گیری </a:t>
            </a:r>
            <a:endParaRPr lang="fa-IR" sz="4000" b="1" dirty="0">
              <a:solidFill>
                <a:srgbClr val="FF0000"/>
              </a:solidFill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00200"/>
            <a:ext cx="8568952" cy="452596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fa-IR" sz="2800" dirty="0" smtClean="0">
                <a:cs typeface="B Yagut" pitchFamily="2" charset="-78"/>
              </a:rPr>
              <a:t>اخلاق حرفه ای عبارت است از قواعد و قوانین اخلاقی و رفتاری که باید افراد در حین انجام فعالیت های شغلی رعایت نمایند. بخشی از این خصوصیات مربوط به شخصیت </a:t>
            </a:r>
            <a:r>
              <a:rPr lang="fa-IR" sz="2800" dirty="0" smtClean="0">
                <a:cs typeface="B Yagut" pitchFamily="2" charset="-78"/>
              </a:rPr>
              <a:t>مراقب سلامت </a:t>
            </a:r>
            <a:r>
              <a:rPr lang="fa-IR" sz="2800" dirty="0" smtClean="0">
                <a:cs typeface="B Yagut" pitchFamily="2" charset="-78"/>
              </a:rPr>
              <a:t>و میزان پایبندی وی به آداب اخلاقی است و بخش دیگر مربوط به دانایی و مهارت های شغلی او در زمینه ضوابط ارائه خدمات و توان ارتباط با گیرندگان خدمت است</a:t>
            </a:r>
            <a:r>
              <a:rPr lang="fa-IR" sz="2800" dirty="0">
                <a:cs typeface="B Yagut" pitchFamily="2" charset="-78"/>
              </a:rPr>
              <a:t>. </a:t>
            </a:r>
            <a:endParaRPr lang="fa-IR" sz="2800" dirty="0" smtClean="0">
              <a:cs typeface="B Yagut" pitchFamily="2" charset="-78"/>
            </a:endParaRPr>
          </a:p>
          <a:p>
            <a:pPr marL="0" indent="0" algn="just">
              <a:buNone/>
            </a:pPr>
            <a:r>
              <a:rPr lang="fa-IR" sz="2800" dirty="0" smtClean="0">
                <a:cs typeface="B Yagut" pitchFamily="2" charset="-78"/>
              </a:rPr>
              <a:t>خوش </a:t>
            </a:r>
            <a:r>
              <a:rPr lang="fa-IR" sz="2800" dirty="0">
                <a:cs typeface="B Yagut" pitchFamily="2" charset="-78"/>
              </a:rPr>
              <a:t>رفتاری با </a:t>
            </a:r>
            <a:r>
              <a:rPr lang="fa-IR" sz="2800" dirty="0" smtClean="0">
                <a:cs typeface="B Yagut" pitchFamily="2" charset="-78"/>
              </a:rPr>
              <a:t>مراجعین، راز </a:t>
            </a:r>
            <a:r>
              <a:rPr lang="fa-IR" sz="2800" dirty="0">
                <a:cs typeface="B Yagut" pitchFamily="2" charset="-78"/>
              </a:rPr>
              <a:t>نگه </a:t>
            </a:r>
            <a:r>
              <a:rPr lang="fa-IR" sz="2800" dirty="0" smtClean="0">
                <a:cs typeface="B Yagut" pitchFamily="2" charset="-78"/>
              </a:rPr>
              <a:t>داری، انتقاد </a:t>
            </a:r>
            <a:r>
              <a:rPr lang="fa-IR" sz="2800" dirty="0">
                <a:cs typeface="B Yagut" pitchFamily="2" charset="-78"/>
              </a:rPr>
              <a:t>پذیری</a:t>
            </a:r>
            <a:r>
              <a:rPr lang="fa-IR" sz="2800" dirty="0" smtClean="0">
                <a:cs typeface="B Yagut" pitchFamily="2" charset="-78"/>
              </a:rPr>
              <a:t>، صداقت، </a:t>
            </a:r>
            <a:r>
              <a:rPr lang="fa-IR" sz="2800" dirty="0">
                <a:cs typeface="B Yagut" pitchFamily="2" charset="-78"/>
              </a:rPr>
              <a:t>احترام به </a:t>
            </a:r>
            <a:r>
              <a:rPr lang="fa-IR" sz="2800" dirty="0" smtClean="0">
                <a:cs typeface="B Yagut" pitchFamily="2" charset="-78"/>
              </a:rPr>
              <a:t>دیگران، صبر </a:t>
            </a:r>
            <a:r>
              <a:rPr lang="fa-IR" sz="2800" dirty="0">
                <a:cs typeface="B Yagut" pitchFamily="2" charset="-78"/>
              </a:rPr>
              <a:t>و </a:t>
            </a:r>
            <a:r>
              <a:rPr lang="fa-IR" sz="2800" dirty="0" smtClean="0">
                <a:cs typeface="B Yagut" pitchFamily="2" charset="-78"/>
              </a:rPr>
              <a:t>شکیبایی، وقت شناسی، </a:t>
            </a:r>
            <a:r>
              <a:rPr lang="fa-IR" sz="2800" dirty="0">
                <a:cs typeface="B Yagut" pitchFamily="2" charset="-78"/>
              </a:rPr>
              <a:t>کنترل </a:t>
            </a:r>
            <a:r>
              <a:rPr lang="fa-IR" sz="2800" dirty="0" smtClean="0">
                <a:cs typeface="B Yagut" pitchFamily="2" charset="-78"/>
              </a:rPr>
              <a:t>رفتار، کمک </a:t>
            </a:r>
            <a:r>
              <a:rPr lang="fa-IR" sz="2800" dirty="0">
                <a:cs typeface="B Yagut" pitchFamily="2" charset="-78"/>
              </a:rPr>
              <a:t>و یاری به دیگران ، داشتن روحیه گذشت و فداکاری </a:t>
            </a:r>
            <a:r>
              <a:rPr lang="fa-IR" sz="2800" dirty="0" smtClean="0">
                <a:cs typeface="B Yagut" pitchFamily="2" charset="-78"/>
              </a:rPr>
              <a:t>و </a:t>
            </a:r>
            <a:r>
              <a:rPr lang="fa-IR" sz="2800" dirty="0">
                <a:cs typeface="B Yagut" pitchFamily="2" charset="-78"/>
              </a:rPr>
              <a:t>استفاده از دانش و معلومات از خصوصیات اخلاقی مورد انتظار از یک </a:t>
            </a:r>
            <a:r>
              <a:rPr lang="fa-IR" sz="2800" dirty="0" smtClean="0">
                <a:cs typeface="B Yagut" pitchFamily="2" charset="-78"/>
              </a:rPr>
              <a:t>مراقب سلامت </a:t>
            </a:r>
            <a:r>
              <a:rPr lang="fa-IR" sz="2800" dirty="0" smtClean="0">
                <a:cs typeface="B Yagut" pitchFamily="2" charset="-78"/>
              </a:rPr>
              <a:t>است. </a:t>
            </a:r>
            <a:endParaRPr lang="fa-IR" sz="2800" dirty="0">
              <a:cs typeface="B Yagut" pitchFamily="2" charset="-78"/>
            </a:endParaRPr>
          </a:p>
          <a:p>
            <a:pPr marL="0" indent="0">
              <a:buNone/>
            </a:pPr>
            <a:endParaRPr lang="fa-IR" sz="2800" dirty="0">
              <a:cs typeface="B Yagut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74"/>
    </mc:Choice>
    <mc:Fallback xmlns="">
      <p:transition spd="slow" advTm="53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dirty="0" smtClean="0">
                <a:cs typeface="B Yagut" pitchFamily="2" charset="-78"/>
              </a:rPr>
              <a:t>پرسش و تمرین </a:t>
            </a:r>
            <a:endParaRPr lang="fa-IR" sz="40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50000"/>
              </a:lnSpc>
              <a:buNone/>
            </a:pPr>
            <a:r>
              <a:rPr lang="fa-IR" sz="2800" dirty="0" smtClean="0">
                <a:cs typeface="B Yagut" pitchFamily="2" charset="-78"/>
              </a:rPr>
              <a:t>1- اخلاق حرفه ای را تعریف کنید.</a:t>
            </a:r>
          </a:p>
          <a:p>
            <a:pPr>
              <a:lnSpc>
                <a:spcPct val="150000"/>
              </a:lnSpc>
              <a:buNone/>
            </a:pPr>
            <a:r>
              <a:rPr lang="fa-IR" sz="2800" dirty="0" smtClean="0">
                <a:cs typeface="B Yagut" pitchFamily="2" charset="-78"/>
              </a:rPr>
              <a:t>2-اخلاق حرفه ای در شغل </a:t>
            </a:r>
            <a:r>
              <a:rPr lang="fa-IR" sz="2800" dirty="0" smtClean="0">
                <a:cs typeface="B Yagut" pitchFamily="2" charset="-78"/>
              </a:rPr>
              <a:t>مراقب سلامتی </a:t>
            </a:r>
            <a:r>
              <a:rPr lang="fa-IR" sz="2800" dirty="0" smtClean="0">
                <a:cs typeface="B Yagut" pitchFamily="2" charset="-78"/>
              </a:rPr>
              <a:t>را توضیح دهید.</a:t>
            </a:r>
          </a:p>
          <a:p>
            <a:pPr>
              <a:lnSpc>
                <a:spcPct val="150000"/>
              </a:lnSpc>
              <a:buNone/>
            </a:pPr>
            <a:r>
              <a:rPr lang="fa-IR" sz="2800" dirty="0" smtClean="0">
                <a:cs typeface="B Yagut" pitchFamily="2" charset="-78"/>
              </a:rPr>
              <a:t>3- خصوصیات اخلاقی مورد انتظار از یک </a:t>
            </a:r>
            <a:r>
              <a:rPr lang="fa-IR" sz="2800" dirty="0" smtClean="0">
                <a:cs typeface="B Yagut" pitchFamily="2" charset="-78"/>
              </a:rPr>
              <a:t>مراقب سلامت </a:t>
            </a:r>
            <a:r>
              <a:rPr lang="fa-IR" sz="2800" dirty="0" smtClean="0">
                <a:cs typeface="B Yagut" pitchFamily="2" charset="-78"/>
              </a:rPr>
              <a:t>را بنویسید.</a:t>
            </a:r>
          </a:p>
          <a:p>
            <a:pPr>
              <a:lnSpc>
                <a:spcPct val="150000"/>
              </a:lnSpc>
              <a:buNone/>
            </a:pPr>
            <a:r>
              <a:rPr lang="fa-IR" sz="2800" dirty="0" smtClean="0">
                <a:cs typeface="B Yagut" pitchFamily="2" charset="-78"/>
              </a:rPr>
              <a:t>4- خصوصیات رفتاری مورد انتظار از یک </a:t>
            </a:r>
            <a:r>
              <a:rPr lang="fa-IR" sz="2800" dirty="0" smtClean="0">
                <a:cs typeface="B Yagut" pitchFamily="2" charset="-78"/>
              </a:rPr>
              <a:t>مراقب سلامت </a:t>
            </a:r>
            <a:r>
              <a:rPr lang="fa-IR" sz="2800" dirty="0" smtClean="0">
                <a:cs typeface="B Yagut" pitchFamily="2" charset="-78"/>
              </a:rPr>
              <a:t>را بنویسید.</a:t>
            </a:r>
          </a:p>
          <a:p>
            <a:pPr>
              <a:lnSpc>
                <a:spcPct val="150000"/>
              </a:lnSpc>
              <a:buNone/>
            </a:pPr>
            <a:r>
              <a:rPr lang="fa-IR" sz="2800" dirty="0" smtClean="0">
                <a:cs typeface="B Yagut" pitchFamily="2" charset="-78"/>
              </a:rPr>
              <a:t>5-مواردی که همواره </a:t>
            </a:r>
            <a:r>
              <a:rPr lang="fa-IR" sz="2800" dirty="0" smtClean="0">
                <a:cs typeface="B Yagut" pitchFamily="2" charset="-78"/>
              </a:rPr>
              <a:t>مراقب سلامت </a:t>
            </a:r>
            <a:r>
              <a:rPr lang="fa-IR" sz="2800" dirty="0" smtClean="0">
                <a:cs typeface="B Yagut" pitchFamily="2" charset="-78"/>
              </a:rPr>
              <a:t>باید در زمینه کاری به خاطر داشته باشد را نام ببرید</a:t>
            </a:r>
            <a:r>
              <a:rPr lang="fa-IR" dirty="0" smtClean="0">
                <a:cs typeface="B Yagut" pitchFamily="2" charset="-78"/>
              </a:rPr>
              <a:t>.</a:t>
            </a:r>
          </a:p>
          <a:p>
            <a:endParaRPr lang="fa-IR" dirty="0">
              <a:cs typeface="B Yagut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72"/>
    </mc:Choice>
    <mc:Fallback xmlns="">
      <p:transition spd="slow" advTm="30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fa-IR" sz="4000" b="1" dirty="0" smtClean="0">
                <a:solidFill>
                  <a:srgbClr val="FF0000"/>
                </a:solidFill>
                <a:cs typeface="B Yagut" pitchFamily="2" charset="-78"/>
              </a:rPr>
              <a:t>فهرست منابع </a:t>
            </a:r>
            <a:endParaRPr lang="fa-IR" sz="4000" b="1" dirty="0">
              <a:solidFill>
                <a:srgbClr val="FF0000"/>
              </a:solidFill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fa-IR" sz="2400" dirty="0">
                <a:cs typeface="B Yagut" pitchFamily="2" charset="-78"/>
              </a:rPr>
              <a:t>اعضای کمیته برنامه ریزی آموزش نیروی انسانی _ مجموعه کتب </a:t>
            </a:r>
            <a:r>
              <a:rPr lang="fa-IR" sz="2400" dirty="0" smtClean="0">
                <a:cs typeface="B Yagut" pitchFamily="2" charset="-78"/>
              </a:rPr>
              <a:t>مراقب سلامتی/کتاب </a:t>
            </a:r>
            <a:r>
              <a:rPr lang="fa-IR" sz="2400" dirty="0">
                <a:cs typeface="B Yagut" pitchFamily="2" charset="-78"/>
              </a:rPr>
              <a:t>مبانی بهداشت و  کار در روستا 1379</a:t>
            </a:r>
          </a:p>
          <a:p>
            <a:pPr algn="just"/>
            <a:endParaRPr lang="fa-IR" sz="2400" dirty="0">
              <a:cs typeface="B Yagut" pitchFamily="2" charset="-78"/>
            </a:endParaRPr>
          </a:p>
          <a:p>
            <a:pPr algn="just"/>
            <a:r>
              <a:rPr lang="fa-IR" sz="2400" dirty="0">
                <a:cs typeface="B Yagut" pitchFamily="2" charset="-78"/>
              </a:rPr>
              <a:t>ترکمن نژاد </a:t>
            </a:r>
            <a:r>
              <a:rPr lang="fa-IR" sz="2400" dirty="0" smtClean="0">
                <a:cs typeface="B Yagut" pitchFamily="2" charset="-78"/>
              </a:rPr>
              <a:t> شریف ، </a:t>
            </a:r>
            <a:r>
              <a:rPr lang="fa-IR" sz="2400" dirty="0">
                <a:cs typeface="B Yagut" pitchFamily="2" charset="-78"/>
              </a:rPr>
              <a:t>نظام ارائه خدمات بهداشتی درمانی کشور و اخلاق حرفه ای </a:t>
            </a:r>
            <a:r>
              <a:rPr lang="fa-IR" sz="2400" dirty="0" smtClean="0">
                <a:cs typeface="B Yagut" pitchFamily="2" charset="-78"/>
              </a:rPr>
              <a:t>سی دی آموزشی مدیریت مراکز سلامت شهرستان  از مجموعه سی دی های آموزشی کارشناسی ارشد مجازی ، شیراز 1397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fa-IR" sz="4000" b="1" dirty="0" smtClean="0">
                <a:solidFill>
                  <a:srgbClr val="FF0000"/>
                </a:solidFill>
                <a:cs typeface="B Yagut" pitchFamily="2" charset="-78"/>
              </a:rPr>
              <a:t>فهرست عناوین </a:t>
            </a:r>
            <a:endParaRPr lang="fa-IR" sz="4000" b="1" dirty="0">
              <a:solidFill>
                <a:srgbClr val="FF0000"/>
              </a:solidFill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760640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fa-IR" sz="2800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تعریف اخلاق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fa-IR" sz="2800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تعریف عملیاتی اخلاق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fa-IR" sz="2800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تعریف حرفه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fa-IR" sz="2800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تفاوت حرفه و شغل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fa-IR" sz="2800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ویژگیهای اصلی یک حرفه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fa-IR" sz="2800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اخلاق حرفه ای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fa-IR" sz="2800" b="1" dirty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اخلاق حرفه ای در شغل </a:t>
            </a:r>
            <a:r>
              <a:rPr lang="fa-IR" sz="2800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مراقب سلامت</a:t>
            </a:r>
            <a:endParaRPr lang="fa-IR" sz="2800" b="1" dirty="0" smtClean="0">
              <a:solidFill>
                <a:schemeClr val="accent1">
                  <a:lumMod val="50000"/>
                </a:schemeClr>
              </a:solidFill>
              <a:cs typeface="B Yagut" pitchFamily="2" charset="-78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fa-IR" sz="2800" b="1" dirty="0" smtClean="0">
              <a:solidFill>
                <a:schemeClr val="accent1">
                  <a:lumMod val="50000"/>
                </a:schemeClr>
              </a:solidFill>
              <a:cs typeface="B Yagut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69"/>
    </mc:Choice>
    <mc:Fallback xmlns="">
      <p:transition spd="slow" advTm="22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fa-IR" sz="4000" dirty="0" smtClean="0">
                <a:solidFill>
                  <a:srgbClr val="FF0000"/>
                </a:solidFill>
                <a:cs typeface="B Yagut" pitchFamily="2" charset="-78"/>
              </a:rPr>
              <a:t>فهرست عناوین </a:t>
            </a:r>
            <a:endParaRPr lang="fa-IR" sz="4000" dirty="0">
              <a:solidFill>
                <a:srgbClr val="FF0000"/>
              </a:solidFill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7260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fa-IR" sz="2800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8. خصوصیات اخلاقی مورد انتظار از یک </a:t>
            </a:r>
            <a:r>
              <a:rPr lang="fa-IR" sz="2800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مراقب سلامت</a:t>
            </a:r>
            <a:endParaRPr lang="fa-IR" sz="2800" b="1" dirty="0" smtClean="0">
              <a:solidFill>
                <a:schemeClr val="accent1">
                  <a:lumMod val="50000"/>
                </a:schemeClr>
              </a:solidFill>
              <a:cs typeface="B Yagut" pitchFamily="2" charset="-78"/>
            </a:endParaRPr>
          </a:p>
          <a:p>
            <a:pPr>
              <a:lnSpc>
                <a:spcPct val="150000"/>
              </a:lnSpc>
              <a:buNone/>
            </a:pPr>
            <a:r>
              <a:rPr lang="fa-IR" sz="2800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9. خصوصیات رفتاری مورد انتظار از یک </a:t>
            </a:r>
            <a:r>
              <a:rPr lang="fa-IR" sz="2800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مراقب سلامت</a:t>
            </a:r>
            <a:endParaRPr lang="fa-IR" sz="2800" b="1" dirty="0" smtClean="0">
              <a:solidFill>
                <a:schemeClr val="accent1">
                  <a:lumMod val="50000"/>
                </a:schemeClr>
              </a:solidFill>
              <a:cs typeface="B Yagut" pitchFamily="2" charset="-78"/>
            </a:endParaRPr>
          </a:p>
          <a:p>
            <a:pPr>
              <a:lnSpc>
                <a:spcPct val="150000"/>
              </a:lnSpc>
              <a:buNone/>
            </a:pPr>
            <a:r>
              <a:rPr lang="fa-IR" sz="2800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10. مواردی که </a:t>
            </a:r>
            <a:r>
              <a:rPr lang="fa-IR" sz="2800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مراقب سلامتان </a:t>
            </a:r>
            <a:r>
              <a:rPr lang="fa-IR" sz="2800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همواره باید در زمینه کاری به خاطر داشته باشند. </a:t>
            </a:r>
          </a:p>
          <a:p>
            <a:pPr>
              <a:lnSpc>
                <a:spcPct val="150000"/>
              </a:lnSpc>
              <a:buNone/>
            </a:pPr>
            <a:r>
              <a:rPr lang="fa-IR" sz="2800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11. رعایت 3 اصل در نوع خدمتی که توسط </a:t>
            </a:r>
            <a:r>
              <a:rPr lang="fa-IR" sz="2800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مراقب سلامت </a:t>
            </a:r>
            <a:r>
              <a:rPr lang="fa-IR" sz="2800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ارائه می شود. </a:t>
            </a:r>
            <a:endParaRPr lang="fa-IR" sz="2800" b="1" dirty="0">
              <a:solidFill>
                <a:schemeClr val="accent1">
                  <a:lumMod val="50000"/>
                </a:schemeClr>
              </a:solidFill>
              <a:cs typeface="B Yagut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93"/>
    </mc:Choice>
    <mc:Fallback xmlns="">
      <p:transition spd="slow" advTm="23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706762"/>
          </a:xfrm>
        </p:spPr>
        <p:txBody>
          <a:bodyPr>
            <a:normAutofit/>
          </a:bodyPr>
          <a:lstStyle/>
          <a:p>
            <a:r>
              <a:rPr lang="fa-IR" sz="4000" b="1" dirty="0" smtClean="0">
                <a:solidFill>
                  <a:srgbClr val="FF0000"/>
                </a:solidFill>
                <a:cs typeface="B Yagut" pitchFamily="2" charset="-78"/>
              </a:rPr>
              <a:t>تعریف اخلاق</a:t>
            </a:r>
            <a:endParaRPr lang="fa-IR" sz="4000" b="1" dirty="0">
              <a:solidFill>
                <a:srgbClr val="FF0000"/>
              </a:solidFill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11426"/>
            <a:ext cx="8373616" cy="5485926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sz="3600" dirty="0" smtClean="0">
                <a:cs typeface="B Yagut" pitchFamily="2" charset="-78"/>
              </a:rPr>
              <a:t>در فرهنگ معین </a:t>
            </a:r>
            <a:r>
              <a:rPr lang="fa-IR" sz="3600" dirty="0" smtClean="0">
                <a:solidFill>
                  <a:schemeClr val="accent1">
                    <a:lumMod val="75000"/>
                  </a:schemeClr>
                </a:solidFill>
                <a:cs typeface="B Yagut" pitchFamily="2" charset="-78"/>
              </a:rPr>
              <a:t>اخلاق</a:t>
            </a:r>
            <a:r>
              <a:rPr lang="fa-IR" sz="3600" dirty="0" smtClean="0">
                <a:cs typeface="B Yagut" pitchFamily="2" charset="-78"/>
              </a:rPr>
              <a:t> به معنی خلق و خوی ها، طبیعت باطنی، سرشت درونی و نیز به عنوان یکی از شعب حکمت عملی خوانده شده و افزوده است: اخلاق دانش بد و نیک خوییها  و تدبیر انسان است برای نفس خود یا یک تن خاص.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sz="3300" b="1" dirty="0" smtClean="0">
                <a:cs typeface="B Yagut" pitchFamily="2" charset="-78"/>
              </a:rPr>
              <a:t> </a:t>
            </a:r>
            <a:r>
              <a:rPr lang="fa-IR" sz="3300" b="1" dirty="0">
                <a:cs typeface="B Yagut" panose="00000400000000000000" pitchFamily="2" charset="-78"/>
              </a:rPr>
              <a:t>اخلاق عبارت است </a:t>
            </a:r>
            <a:r>
              <a:rPr lang="fa-IR" sz="3300" dirty="0">
                <a:cs typeface="B Yagut" panose="00000400000000000000" pitchFamily="2" charset="-78"/>
              </a:rPr>
              <a:t>از مجموعه آداب و رسوم افراد و اجتماعات بشری و قواعد و قوانینی که </a:t>
            </a:r>
            <a:r>
              <a:rPr lang="fa-IR" sz="3300" dirty="0" smtClean="0">
                <a:cs typeface="B Yagut" panose="00000400000000000000" pitchFamily="2" charset="-78"/>
              </a:rPr>
              <a:t>براحساسات وکارهای </a:t>
            </a:r>
            <a:r>
              <a:rPr lang="fa-IR" sz="3300" dirty="0">
                <a:cs typeface="B Yagut" panose="00000400000000000000" pitchFamily="2" charset="-78"/>
              </a:rPr>
              <a:t>افراد جامعه حکم فرماست. فردی که آداب اخلاقی را رعایت می کند خواسته های خود را به نفع دیگران تعدیل می کند و با تقویت و پرورش ابعاد معنوی همواره در راه خدمت به همنوعان اقدام می </a:t>
            </a:r>
            <a:r>
              <a:rPr lang="fa-IR" sz="3300" dirty="0" smtClean="0">
                <a:cs typeface="B Yagut" panose="00000400000000000000" pitchFamily="2" charset="-78"/>
              </a:rPr>
              <a:t>نماید.</a:t>
            </a:r>
            <a:endParaRPr lang="fa-IR" sz="3300" b="1" dirty="0">
              <a:cs typeface="B Yagut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76"/>
    </mc:Choice>
    <mc:Fallback xmlns="">
      <p:transition spd="slow" advTm="59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fa-IR" sz="4000" b="1" dirty="0" smtClean="0">
                <a:solidFill>
                  <a:srgbClr val="FF0000"/>
                </a:solidFill>
                <a:cs typeface="B Yagut" pitchFamily="2" charset="-78"/>
              </a:rPr>
              <a:t>تعریف عملیاتی اخلاق</a:t>
            </a:r>
            <a:endParaRPr lang="fa-IR" sz="4000" b="1" dirty="0">
              <a:solidFill>
                <a:srgbClr val="FF0000"/>
              </a:solidFill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340768"/>
            <a:ext cx="8435280" cy="518457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fa-IR" sz="2800" dirty="0" smtClean="0">
                <a:cs typeface="B Yagut" pitchFamily="2" charset="-78"/>
              </a:rPr>
              <a:t>اخلاق حرفه ای مبتنی بر حق و مسئولیت است .</a:t>
            </a:r>
          </a:p>
          <a:p>
            <a:pPr>
              <a:lnSpc>
                <a:spcPct val="110000"/>
              </a:lnSpc>
            </a:pPr>
            <a:endParaRPr lang="fa-IR" sz="2800" dirty="0" smtClean="0">
              <a:cs typeface="B Yagut" pitchFamily="2" charset="-78"/>
            </a:endParaRPr>
          </a:p>
          <a:p>
            <a:pPr>
              <a:lnSpc>
                <a:spcPct val="110000"/>
              </a:lnSpc>
            </a:pPr>
            <a:r>
              <a:rPr lang="fa-IR" sz="2800" dirty="0" smtClean="0">
                <a:cs typeface="B Yagut" pitchFamily="2" charset="-78"/>
              </a:rPr>
              <a:t>بنا براین به ازاء هر حقی مسئولیتی وجود دارد. </a:t>
            </a:r>
          </a:p>
          <a:p>
            <a:pPr>
              <a:lnSpc>
                <a:spcPct val="110000"/>
              </a:lnSpc>
            </a:pPr>
            <a:endParaRPr lang="fa-IR" sz="2800" dirty="0" smtClean="0">
              <a:cs typeface="B Yagut" pitchFamily="2" charset="-78"/>
            </a:endParaRPr>
          </a:p>
          <a:p>
            <a:r>
              <a:rPr lang="fa-IR" sz="2800" dirty="0" smtClean="0">
                <a:cs typeface="B Yagut" pitchFamily="2" charset="-78"/>
              </a:rPr>
              <a:t>ارتباط دو طرفه بین صاحب حق و مسئولیت وجود دارد. </a:t>
            </a:r>
          </a:p>
          <a:p>
            <a:pPr>
              <a:lnSpc>
                <a:spcPct val="110000"/>
              </a:lnSpc>
            </a:pPr>
            <a:endParaRPr lang="fa-IR" sz="2800" dirty="0" smtClean="0">
              <a:cs typeface="B Yagut" pitchFamily="2" charset="-78"/>
            </a:endParaRPr>
          </a:p>
          <a:p>
            <a:pPr>
              <a:lnSpc>
                <a:spcPct val="110000"/>
              </a:lnSpc>
            </a:pPr>
            <a:r>
              <a:rPr lang="fa-IR" sz="2800" dirty="0" smtClean="0">
                <a:cs typeface="B Yagut" pitchFamily="2" charset="-78"/>
              </a:rPr>
              <a:t>مسئولیت نسبت به خود و سایر انسان ها، سایر موجودات، محیط پیرامون (انسانی و طبیعی )و نسبت به خدا </a:t>
            </a:r>
            <a:endParaRPr lang="fa-IR" sz="2800" dirty="0">
              <a:cs typeface="B Yagut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14"/>
    </mc:Choice>
    <mc:Fallback xmlns="">
      <p:transition spd="slow" advTm="29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26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fa-IR" sz="4000" b="1" dirty="0" smtClean="0">
                <a:solidFill>
                  <a:srgbClr val="FF0000"/>
                </a:solidFill>
                <a:cs typeface="B Yagut" pitchFamily="2" charset="-78"/>
              </a:rPr>
              <a:t>تعریف حرفه </a:t>
            </a:r>
            <a:endParaRPr lang="fa-IR" sz="4000" b="1" dirty="0">
              <a:solidFill>
                <a:srgbClr val="FF0000"/>
              </a:solidFill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24744"/>
            <a:ext cx="8784976" cy="5544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a-IR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حرفه را اینگونه تعریف می کنند :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fa-IR" sz="2800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پیشه ای </a:t>
            </a:r>
            <a:r>
              <a:rPr lang="fa-IR" sz="2800" dirty="0" smtClean="0">
                <a:cs typeface="B Yagut" pitchFamily="2" charset="-78"/>
              </a:rPr>
              <a:t>که مستلزم </a:t>
            </a:r>
            <a:r>
              <a:rPr lang="fa-IR" sz="2800" b="1" dirty="0" smtClean="0">
                <a:cs typeface="B Yagut" pitchFamily="2" charset="-78"/>
              </a:rPr>
              <a:t>وجود دانشی </a:t>
            </a:r>
            <a:r>
              <a:rPr lang="fa-IR" sz="2800" dirty="0" smtClean="0">
                <a:cs typeface="B Yagut" pitchFamily="2" charset="-78"/>
              </a:rPr>
              <a:t>است تخصصی و اغلب تدارکی طولانی و ژرف، شامل آموزش مهارت ها و روش ها و هم چنین اصول علمی، تاریخی و محققانه ای که بر آن مهارت ها و روش ها تاکید دارد.</a:t>
            </a:r>
          </a:p>
          <a:p>
            <a:pPr marL="0" indent="0">
              <a:buNone/>
            </a:pPr>
            <a:r>
              <a:rPr lang="fa-IR" sz="2800" b="1" dirty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فرهنگ علوم اجتماعی می </a:t>
            </a:r>
            <a:r>
              <a:rPr lang="fa-IR" sz="2800" b="1" dirty="0" smtClean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گوید:</a:t>
            </a:r>
            <a:endParaRPr lang="fa-IR" sz="2800" b="1" dirty="0">
              <a:solidFill>
                <a:schemeClr val="accent1">
                  <a:lumMod val="50000"/>
                </a:schemeClr>
              </a:solidFill>
              <a:cs typeface="B Yagut" pitchFamily="2" charset="-78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fa-IR" sz="2800" b="1" dirty="0">
                <a:solidFill>
                  <a:schemeClr val="accent1">
                    <a:lumMod val="50000"/>
                  </a:schemeClr>
                </a:solidFill>
                <a:cs typeface="B Yagut" pitchFamily="2" charset="-78"/>
              </a:rPr>
              <a:t>واژه حرفه </a:t>
            </a:r>
            <a:r>
              <a:rPr lang="fa-IR" sz="2800" dirty="0">
                <a:cs typeface="B Yagut" pitchFamily="2" charset="-78"/>
              </a:rPr>
              <a:t>به </a:t>
            </a:r>
            <a:r>
              <a:rPr lang="fa-IR" sz="2800" b="1" dirty="0">
                <a:solidFill>
                  <a:schemeClr val="accent1">
                    <a:lumMod val="75000"/>
                  </a:schemeClr>
                </a:solidFill>
                <a:cs typeface="B Yagut" pitchFamily="2" charset="-78"/>
              </a:rPr>
              <a:t>شغلی</a:t>
            </a:r>
            <a:r>
              <a:rPr lang="fa-IR" sz="2800" dirty="0">
                <a:cs typeface="B Yagut" pitchFamily="2" charset="-78"/>
              </a:rPr>
              <a:t> اطلاق می شود که داشتن دانش و مهارت سطح بالایی را طلب می کند و باید حد اقل بخشی از آن دانش و مهارت از طریق گذراندن دوره های کم و بیش نظری و نه با ممارست عملی صرف کسب </a:t>
            </a:r>
            <a:r>
              <a:rPr lang="fa-IR" sz="2800" dirty="0" smtClean="0">
                <a:cs typeface="B Yagut" pitchFamily="2" charset="-78"/>
              </a:rPr>
              <a:t>شود.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fa-IR" sz="2800" dirty="0" smtClean="0">
              <a:cs typeface="B Yagut" pitchFamily="2" charset="-78"/>
            </a:endParaRPr>
          </a:p>
          <a:p>
            <a:pPr algn="just">
              <a:buFont typeface="Wingdings" panose="05000000000000000000" pitchFamily="2" charset="2"/>
              <a:buChar char="§"/>
            </a:pPr>
            <a:endParaRPr lang="fa-IR" sz="2800" dirty="0">
              <a:cs typeface="B Yagut" pitchFamily="2" charset="-78"/>
            </a:endParaRPr>
          </a:p>
          <a:p>
            <a:pPr algn="just">
              <a:buFont typeface="Wingdings" panose="05000000000000000000" pitchFamily="2" charset="2"/>
              <a:buChar char="§"/>
            </a:pPr>
            <a:endParaRPr lang="fa-IR" sz="2800" dirty="0">
              <a:cs typeface="B Yagut" pitchFamily="2" charset="-78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30"/>
    </mc:Choice>
    <mc:Fallback xmlns="">
      <p:transition spd="slow" advTm="48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fa-IR" sz="4000" b="1" dirty="0" smtClean="0">
                <a:solidFill>
                  <a:srgbClr val="FF0000"/>
                </a:solidFill>
                <a:cs typeface="B Yagut" panose="00000400000000000000" pitchFamily="2" charset="-78"/>
              </a:rPr>
              <a:t>تفاوت حرفه و شغل </a:t>
            </a:r>
            <a:endParaRPr lang="fa-IR" sz="4000" b="1" dirty="0">
              <a:solidFill>
                <a:srgbClr val="FF0000"/>
              </a:solidFill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fa-IR" sz="2800" dirty="0" smtClean="0">
                <a:cs typeface="B Yagut" pitchFamily="2" charset="-78"/>
              </a:rPr>
              <a:t>حرفه به سطوح بالاتر آموزش متعهد است و مستلزم آموزش برای کسب مهارت می باشد. یک حرفه مستلزم مهارت های تفکر انتقادی می باشد و توانایی کسب دانش، معمولا یک حرفه دانش خاص خود را دارد ،برای کسانی که در آن حرفه مشغول هستند برانگیزاننده است ،برای فرد بایستی حس جبران روانی کافی فراهم نماید .  </a:t>
            </a:r>
          </a:p>
          <a:p>
            <a:pPr marL="0" indent="0" algn="just">
              <a:buNone/>
            </a:pPr>
            <a:r>
              <a:rPr lang="fa-IR" sz="2800" dirty="0">
                <a:cs typeface="B Yagut" pitchFamily="2" charset="-78"/>
              </a:rPr>
              <a:t> </a:t>
            </a:r>
            <a:r>
              <a:rPr lang="fa-IR" sz="2800" dirty="0" smtClean="0">
                <a:cs typeface="B Yagut" pitchFamily="2" charset="-78"/>
              </a:rPr>
              <a:t>    و بالاخره اینکه یک حرفه باید طوری باشد که فرد مایل باشد به      آن مجدد باز گردد.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fa-IR" sz="2800" dirty="0" smtClean="0">
                <a:cs typeface="B Yagut" pitchFamily="2" charset="-78"/>
              </a:rPr>
              <a:t>شغل :به فعالیت منظمی می گویند که در ازای دریافت پول انجام می شود. </a:t>
            </a:r>
            <a:endParaRPr lang="fa-IR" sz="2800" dirty="0">
              <a:cs typeface="B Yagut" pitchFamily="2" charset="-78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03"/>
    </mc:Choice>
    <mc:Fallback xmlns="">
      <p:transition spd="slow" advTm="67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آذربایجان غربی</_x062f__x0627__x0646__x0634__x06af__x0627__x0647_>
    <_x0646__x0648__x0639__x0020__x062d__x06cc__x0637__x0647_ xmlns="12fdc5dc-769e-4543-b10d-fbea3dac4417">مباني بهداشت و كار در روستا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5NN7CDR5NKU2-831-431</_dlc_DocId>
    <_dlc_DocIdUrl xmlns="1047730d-92e1-4018-9084-d932fd3a7f58">
      <Url>http://www.health.gov.ir/hnd/_layouts/DocIdRedir.aspx?ID=5NN7CDR5NKU2-831-431</Url>
      <Description>5NN7CDR5NKU2-831-431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CAF25E0-51D1-485D-861B-A1D370BFFE1D}">
  <ds:schemaRefs>
    <ds:schemaRef ds:uri="http://purl.org/dc/dcmitype/"/>
    <ds:schemaRef ds:uri="http://purl.org/dc/terms/"/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12fdc5dc-769e-4543-b10d-fbea3dac4417"/>
    <ds:schemaRef ds:uri="1047730d-92e1-4018-9084-d932fd3a7f58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395226F1-AE19-4DD9-A14D-83BE78222B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73BEEBC-0818-41F6-884B-353F72D498DE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08ADEE68-788D-4369-B6A8-67E59A430E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47730d-92e1-4018-9084-d932fd3a7f58"/>
    <ds:schemaRef ds:uri="12fdc5dc-769e-4543-b10d-fbea3dac4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1017</TotalTime>
  <Words>2066</Words>
  <Application>Microsoft Office PowerPoint</Application>
  <PresentationFormat>On-screen Show (4:3)</PresentationFormat>
  <Paragraphs>133</Paragraphs>
  <Slides>27</Slides>
  <Notes>0</Notes>
  <HiddenSlides>0</HiddenSlides>
  <MMClips>24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B Yagut</vt:lpstr>
      <vt:lpstr>Calibri</vt:lpstr>
      <vt:lpstr>Times New Roman</vt:lpstr>
      <vt:lpstr>Wingdings</vt:lpstr>
      <vt:lpstr>Yagut</vt:lpstr>
      <vt:lpstr>Office Theme</vt:lpstr>
      <vt:lpstr>اخلاق حرفه ای </vt:lpstr>
      <vt:lpstr>اهداف آموزشی</vt:lpstr>
      <vt:lpstr>فهرست عناوین </vt:lpstr>
      <vt:lpstr>فهرست عناوین </vt:lpstr>
      <vt:lpstr>تعریف اخلاق</vt:lpstr>
      <vt:lpstr>تعریف عملیاتی اخلاق</vt:lpstr>
      <vt:lpstr>PowerPoint Presentation</vt:lpstr>
      <vt:lpstr>تعریف حرفه </vt:lpstr>
      <vt:lpstr>تفاوت حرفه و شغل </vt:lpstr>
      <vt:lpstr>ویژگیهای اصلی یک حرفه </vt:lpstr>
      <vt:lpstr>اخلاق حرفه ای </vt:lpstr>
      <vt:lpstr>اخلاق حرفه ای در شغل مراقب سلامتی </vt:lpstr>
      <vt:lpstr>اخلاق حرفه ای در شغل مراقب سلامتی </vt:lpstr>
      <vt:lpstr>خصوصیات اخلاقی مورد انتظار از یک مراقب سلامت</vt:lpstr>
      <vt:lpstr>خصوصیات اخلاقی مورد انتظار از یک مراقب سلامت</vt:lpstr>
      <vt:lpstr>خصوصیات اخلاقی مورد انتظار از یک مراقب سلامت</vt:lpstr>
      <vt:lpstr>خصوصیات اخلاقی مورد انتظار از یک مراقب سلامت</vt:lpstr>
      <vt:lpstr>خصوصیات اخلاقی مورد انتظار از یک مراقب سلامت</vt:lpstr>
      <vt:lpstr>خصوصیات اخلاقی مورد انتظار از یک مراقب سلامت</vt:lpstr>
      <vt:lpstr>PowerPoint Presentation</vt:lpstr>
      <vt:lpstr>خصوصیات رفتاری مورد انتظار از یک مراقب سلامت</vt:lpstr>
      <vt:lpstr>خصوصیات رفتاری مورد انتظار از یک مراقب سلامت</vt:lpstr>
      <vt:lpstr>مواردی که مراقب سلامتان همواره باید  در زمینه کاری به خاطر داشته باشند :</vt:lpstr>
      <vt:lpstr>رعایت سه اصل زیر در نوع خدمتی که توسط مراقب سلامت ارائه می شود</vt:lpstr>
      <vt:lpstr>خلاصه مطالب و نتیجه گیری </vt:lpstr>
      <vt:lpstr>پرسش و تمرین </vt:lpstr>
      <vt:lpstr>فهرست منابع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اخلاق حرفه ای بهورزی</dc:title>
  <dc:creator>user1</dc:creator>
  <cp:lastModifiedBy>مهسا شیری</cp:lastModifiedBy>
  <cp:revision>140</cp:revision>
  <dcterms:created xsi:type="dcterms:W3CDTF">2020-04-25T16:18:39Z</dcterms:created>
  <dcterms:modified xsi:type="dcterms:W3CDTF">2023-06-28T07:39:06Z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843acc32-b422-4334-8178-0726d75b8c7b</vt:lpwstr>
  </property>
</Properties>
</file>